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16"/>
  </p:notesMasterIdLst>
  <p:sldIdLst>
    <p:sldId id="256" r:id="rId2"/>
    <p:sldId id="269" r:id="rId3"/>
    <p:sldId id="270" r:id="rId4"/>
    <p:sldId id="280" r:id="rId5"/>
    <p:sldId id="271" r:id="rId6"/>
    <p:sldId id="273" r:id="rId7"/>
    <p:sldId id="272" r:id="rId8"/>
    <p:sldId id="276" r:id="rId9"/>
    <p:sldId id="277" r:id="rId10"/>
    <p:sldId id="274" r:id="rId11"/>
    <p:sldId id="278" r:id="rId12"/>
    <p:sldId id="279" r:id="rId13"/>
    <p:sldId id="275" r:id="rId14"/>
    <p:sldId id="281" r:id="rId15"/>
  </p:sldIdLst>
  <p:sldSz cx="6858000" cy="9144000" type="screen4x3"/>
  <p:notesSz cx="6735763" cy="9866313"/>
  <p:embeddedFontLst>
    <p:embeddedFont>
      <p:font typeface="Calibri" panose="020F0502020204030204" pitchFamily="34" charset="0"/>
      <p:regular r:id="rId17"/>
      <p:bold r:id="rId18"/>
      <p:italic r:id="rId19"/>
      <p:boldItalic r:id="rId20"/>
    </p:embeddedFont>
  </p:embeddedFont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340E"/>
    <a:srgbClr val="536F84"/>
    <a:srgbClr val="5B34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756" y="-318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0"/>
            <a:ext cx="2918830" cy="493316"/>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15374" y="0"/>
            <a:ext cx="2918830" cy="493316"/>
          </a:xfrm>
          <a:prstGeom prst="rect">
            <a:avLst/>
          </a:prstGeom>
        </p:spPr>
        <p:txBody>
          <a:bodyPr vert="horz" lIns="91440" tIns="45720" rIns="91440" bIns="45720" rtlCol="0"/>
          <a:lstStyle>
            <a:lvl1pPr algn="r">
              <a:defRPr sz="1200"/>
            </a:lvl1pPr>
          </a:lstStyle>
          <a:p>
            <a:fld id="{3648410A-7552-4A0D-B6AC-0E436132C34D}" type="datetimeFigureOut">
              <a:rPr lang="da-DK" smtClean="0"/>
              <a:pPr/>
              <a:t>15-04-2016</a:t>
            </a:fld>
            <a:endParaRPr lang="da-DK"/>
          </a:p>
        </p:txBody>
      </p:sp>
      <p:sp>
        <p:nvSpPr>
          <p:cNvPr id="4" name="Pladsholder til diasbillede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3577" y="4686501"/>
            <a:ext cx="5388610" cy="4439841"/>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1" y="9371285"/>
            <a:ext cx="2918830" cy="493316"/>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15374" y="9371285"/>
            <a:ext cx="2918830" cy="493316"/>
          </a:xfrm>
          <a:prstGeom prst="rect">
            <a:avLst/>
          </a:prstGeom>
        </p:spPr>
        <p:txBody>
          <a:bodyPr vert="horz" lIns="91440" tIns="45720" rIns="91440" bIns="45720" rtlCol="0" anchor="b"/>
          <a:lstStyle>
            <a:lvl1pPr algn="r">
              <a:defRPr sz="1200"/>
            </a:lvl1pPr>
          </a:lstStyle>
          <a:p>
            <a:fld id="{4DDFEFF4-1218-4644-835C-CA896C76D0AC}" type="slidenum">
              <a:rPr lang="da-DK" smtClean="0"/>
              <a:pPr/>
              <a:t>‹nr.›</a:t>
            </a:fld>
            <a:endParaRPr lang="da-DK"/>
          </a:p>
        </p:txBody>
      </p:sp>
    </p:spTree>
    <p:extLst>
      <p:ext uri="{BB962C8B-B14F-4D97-AF65-F5344CB8AC3E}">
        <p14:creationId xmlns:p14="http://schemas.microsoft.com/office/powerpoint/2010/main" val="685999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68"/>
            <a:ext cx="5829300" cy="1960033"/>
          </a:xfrm>
        </p:spPr>
        <p:txBody>
          <a:bodyPr/>
          <a:lstStyle/>
          <a:p>
            <a:r>
              <a:rPr lang="da-DK" smtClean="0"/>
              <a:t>Klik for at redigere i master</a:t>
            </a:r>
            <a:endParaRPr lang="da-DK"/>
          </a:p>
        </p:txBody>
      </p:sp>
      <p:sp>
        <p:nvSpPr>
          <p:cNvPr id="3" name="Undertitel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02FFEDC0-2A1F-437A-ACED-DE36B23BA922}" type="datetime1">
              <a:rPr lang="da-DK" smtClean="0"/>
              <a:pPr/>
              <a:t>15-04-2016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41458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165E1BAA-446B-474D-AF75-541713774C91}" type="datetime1">
              <a:rPr lang="da-DK" smtClean="0"/>
              <a:pPr/>
              <a:t>15-04-2016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2425944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3729037" y="488951"/>
            <a:ext cx="1157288" cy="10401300"/>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257175" y="488951"/>
            <a:ext cx="3357563" cy="10401300"/>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B4676E8-AA8F-4F78-B5FB-BC42B586F214}" type="datetime1">
              <a:rPr lang="da-DK" smtClean="0"/>
              <a:pPr/>
              <a:t>15-04-2016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3336033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90F6CDA-C108-4552-9E35-04AB4D574FDC}" type="datetime1">
              <a:rPr lang="da-DK" smtClean="0"/>
              <a:pPr/>
              <a:t>15-04-2016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114735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5875867"/>
            <a:ext cx="5829300" cy="1816100"/>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33640BDC-52A6-4EB3-9F07-ECF3754CB0A6}" type="datetime1">
              <a:rPr lang="da-DK" smtClean="0"/>
              <a:pPr/>
              <a:t>15-04-2016</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2962061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B9427D7-D310-4CEA-A377-4606B73563D9}" type="datetime1">
              <a:rPr lang="da-DK" smtClean="0"/>
              <a:pPr/>
              <a:t>15-04-2016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306308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D41053D-090E-4154-999A-9B92BA28E20E}" type="datetime1">
              <a:rPr lang="da-DK" smtClean="0"/>
              <a:pPr/>
              <a:t>15-04-2016</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236003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D492F567-611A-49C8-8D18-9A8A67C8E293}" type="datetime1">
              <a:rPr lang="da-DK" smtClean="0"/>
              <a:pPr/>
              <a:t>15-04-2016</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1550408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A385DF8A-6396-4498-80F9-0B41A41068EB}" type="datetime1">
              <a:rPr lang="da-DK" smtClean="0"/>
              <a:pPr/>
              <a:t>15-04-2016</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1806330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42900" y="364067"/>
            <a:ext cx="2256235" cy="154940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149FF0C3-2655-4B7A-AD46-972556D24ED3}" type="datetime1">
              <a:rPr lang="da-DK" smtClean="0"/>
              <a:pPr/>
              <a:t>15-04-2016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34827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44216" y="6400800"/>
            <a:ext cx="4114800" cy="755651"/>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76EF02B-A099-4378-8476-916144A406AF}" type="datetime1">
              <a:rPr lang="da-DK" smtClean="0"/>
              <a:pPr/>
              <a:t>15-04-2016</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43FE5D4B-F32A-4EC0-A993-84FF9CF216F9}" type="slidenum">
              <a:rPr lang="da-DK" smtClean="0"/>
              <a:pPr/>
              <a:t>‹nr.›</a:t>
            </a:fld>
            <a:endParaRPr lang="da-DK"/>
          </a:p>
        </p:txBody>
      </p:sp>
    </p:spTree>
    <p:extLst>
      <p:ext uri="{BB962C8B-B14F-4D97-AF65-F5344CB8AC3E}">
        <p14:creationId xmlns:p14="http://schemas.microsoft.com/office/powerpoint/2010/main" val="200679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29B1128-636A-43CE-9FB7-1EF2E1C9E6F0}" type="datetime1">
              <a:rPr lang="da-DK" smtClean="0"/>
              <a:pPr/>
              <a:t>15-04-2016</a:t>
            </a:fld>
            <a:endParaRPr lang="da-DK"/>
          </a:p>
        </p:txBody>
      </p:sp>
      <p:sp>
        <p:nvSpPr>
          <p:cNvPr id="5" name="Pladsholder til sidefod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3FE5D4B-F32A-4EC0-A993-84FF9CF216F9}" type="slidenum">
              <a:rPr lang="da-DK" smtClean="0"/>
              <a:pPr/>
              <a:t>‹nr.›</a:t>
            </a:fld>
            <a:endParaRPr lang="da-DK"/>
          </a:p>
        </p:txBody>
      </p:sp>
    </p:spTree>
    <p:extLst>
      <p:ext uri="{BB962C8B-B14F-4D97-AF65-F5344CB8AC3E}">
        <p14:creationId xmlns:p14="http://schemas.microsoft.com/office/powerpoint/2010/main" val="2469190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383" y="360000"/>
            <a:ext cx="5184576" cy="2112715"/>
          </a:xfrm>
          <a:prstGeom prst="rect">
            <a:avLst/>
          </a:prstGeom>
        </p:spPr>
      </p:pic>
      <p:sp>
        <p:nvSpPr>
          <p:cNvPr id="7" name="Tekstboks 6"/>
          <p:cNvSpPr txBox="1"/>
          <p:nvPr/>
        </p:nvSpPr>
        <p:spPr>
          <a:xfrm>
            <a:off x="5301208" y="2699792"/>
            <a:ext cx="1872208" cy="1118255"/>
          </a:xfrm>
          <a:prstGeom prst="rect">
            <a:avLst/>
          </a:prstGeom>
          <a:noFill/>
        </p:spPr>
        <p:txBody>
          <a:bodyPr wrap="square" rtlCol="0">
            <a:spAutoFit/>
          </a:bodyPr>
          <a:lstStyle/>
          <a:p>
            <a:pPr>
              <a:lnSpc>
                <a:spcPts val="1600"/>
              </a:lnSpc>
            </a:pPr>
            <a:r>
              <a:rPr lang="da-DK" sz="700" dirty="0" smtClean="0">
                <a:solidFill>
                  <a:srgbClr val="58340E"/>
                </a:solidFill>
                <a:latin typeface="Arial" pitchFamily="34" charset="0"/>
                <a:cs typeface="Arial" pitchFamily="34" charset="0"/>
              </a:rPr>
              <a:t>ADVOKATAKTIESELSKAB</a:t>
            </a:r>
          </a:p>
          <a:p>
            <a:pPr>
              <a:lnSpc>
                <a:spcPts val="1600"/>
              </a:lnSpc>
            </a:pPr>
            <a:r>
              <a:rPr lang="da-DK" sz="700" dirty="0" smtClean="0">
                <a:solidFill>
                  <a:srgbClr val="58340E"/>
                </a:solidFill>
                <a:latin typeface="Arial" pitchFamily="34" charset="0"/>
                <a:cs typeface="Arial" pitchFamily="34" charset="0"/>
              </a:rPr>
              <a:t>GOTHERSGADE 109</a:t>
            </a:r>
          </a:p>
          <a:p>
            <a:pPr>
              <a:lnSpc>
                <a:spcPts val="1600"/>
              </a:lnSpc>
            </a:pPr>
            <a:r>
              <a:rPr lang="da-DK" sz="700" dirty="0" smtClean="0">
                <a:solidFill>
                  <a:srgbClr val="58340E"/>
                </a:solidFill>
                <a:latin typeface="Arial" pitchFamily="34" charset="0"/>
                <a:cs typeface="Arial" pitchFamily="34" charset="0"/>
              </a:rPr>
              <a:t>1123 KØBENHAVN K</a:t>
            </a:r>
          </a:p>
          <a:p>
            <a:pPr>
              <a:lnSpc>
                <a:spcPts val="1600"/>
              </a:lnSpc>
            </a:pPr>
            <a:r>
              <a:rPr lang="da-DK" sz="700" dirty="0" smtClean="0">
                <a:solidFill>
                  <a:srgbClr val="58340E"/>
                </a:solidFill>
                <a:latin typeface="Arial" pitchFamily="34" charset="0"/>
                <a:cs typeface="Arial" pitchFamily="34" charset="0"/>
              </a:rPr>
              <a:t>TLF: 33 14 93 00</a:t>
            </a:r>
          </a:p>
          <a:p>
            <a:pPr>
              <a:lnSpc>
                <a:spcPts val="1600"/>
              </a:lnSpc>
            </a:pPr>
            <a:r>
              <a:rPr lang="da-DK" sz="700" dirty="0" smtClean="0">
                <a:solidFill>
                  <a:srgbClr val="58340E"/>
                </a:solidFill>
                <a:latin typeface="Arial" pitchFamily="34" charset="0"/>
                <a:cs typeface="Arial" pitchFamily="34" charset="0"/>
              </a:rPr>
              <a:t>WEB: WWW.VILTOFT.DK</a:t>
            </a:r>
            <a:endParaRPr lang="da-DK" sz="700" dirty="0">
              <a:solidFill>
                <a:srgbClr val="58340E"/>
              </a:solidFill>
              <a:latin typeface="Arial" pitchFamily="34" charset="0"/>
              <a:cs typeface="Arial" pitchFamily="34" charset="0"/>
            </a:endParaRPr>
          </a:p>
        </p:txBody>
      </p:sp>
      <p:sp>
        <p:nvSpPr>
          <p:cNvPr id="8" name="Rektangel 7"/>
          <p:cNvSpPr/>
          <p:nvPr/>
        </p:nvSpPr>
        <p:spPr>
          <a:xfrm>
            <a:off x="5157192" y="575557"/>
            <a:ext cx="1700808" cy="189715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itel 1"/>
          <p:cNvSpPr>
            <a:spLocks noGrp="1"/>
          </p:cNvSpPr>
          <p:nvPr>
            <p:ph type="ctrTitle"/>
          </p:nvPr>
        </p:nvSpPr>
        <p:spPr>
          <a:xfrm>
            <a:off x="260648" y="3923928"/>
            <a:ext cx="6624736" cy="4320480"/>
          </a:xfrm>
        </p:spPr>
        <p:txBody>
          <a:bodyPr>
            <a:normAutofit fontScale="90000"/>
          </a:bodyPr>
          <a:lstStyle/>
          <a:p>
            <a:pPr algn="l">
              <a:lnSpc>
                <a:spcPct val="150000"/>
              </a:lnSpc>
            </a:pPr>
            <a:r>
              <a:rPr lang="da-DK" sz="2700" b="1" dirty="0">
                <a:latin typeface="Arial" pitchFamily="34" charset="0"/>
                <a:cs typeface="Arial" pitchFamily="34" charset="0"/>
              </a:rPr>
              <a:t>Grænsen mellem entrepriseret</a:t>
            </a:r>
            <a:br>
              <a:rPr lang="da-DK" sz="2700" b="1" dirty="0">
                <a:latin typeface="Arial" pitchFamily="34" charset="0"/>
                <a:cs typeface="Arial" pitchFamily="34" charset="0"/>
              </a:rPr>
            </a:br>
            <a:r>
              <a:rPr lang="da-DK" sz="2700" b="1" dirty="0">
                <a:latin typeface="Arial" pitchFamily="34" charset="0"/>
                <a:cs typeface="Arial" pitchFamily="34" charset="0"/>
              </a:rPr>
              <a:t>og </a:t>
            </a:r>
            <a:r>
              <a:rPr lang="da-DK" sz="2700" b="1" dirty="0" smtClean="0">
                <a:latin typeface="Arial" pitchFamily="34" charset="0"/>
                <a:cs typeface="Arial" pitchFamily="34" charset="0"/>
              </a:rPr>
              <a:t>udbudsret</a:t>
            </a:r>
            <a:br>
              <a:rPr lang="da-DK" sz="2700" b="1" dirty="0" smtClean="0">
                <a:latin typeface="Arial" pitchFamily="34" charset="0"/>
                <a:cs typeface="Arial" pitchFamily="34" charset="0"/>
              </a:rPr>
            </a:br>
            <a:r>
              <a:rPr lang="da-DK" sz="2700" b="1" dirty="0">
                <a:latin typeface="Arial" pitchFamily="34" charset="0"/>
                <a:cs typeface="Arial" pitchFamily="34" charset="0"/>
              </a:rPr>
              <a:t/>
            </a:r>
            <a:br>
              <a:rPr lang="da-DK" sz="2700" b="1" dirty="0">
                <a:latin typeface="Arial" pitchFamily="34" charset="0"/>
                <a:cs typeface="Arial" pitchFamily="34" charset="0"/>
              </a:rPr>
            </a:br>
            <a:r>
              <a:rPr lang="da-DK" sz="3200" b="1" dirty="0">
                <a:latin typeface="Arial" pitchFamily="34" charset="0"/>
                <a:cs typeface="Arial" pitchFamily="34" charset="0"/>
              </a:rPr>
              <a:t/>
            </a:r>
            <a:br>
              <a:rPr lang="da-DK" sz="3200" b="1" dirty="0">
                <a:latin typeface="Arial" pitchFamily="34" charset="0"/>
                <a:cs typeface="Arial" pitchFamily="34" charset="0"/>
              </a:rPr>
            </a:br>
            <a:r>
              <a:rPr lang="da-DK" sz="1600" b="1" dirty="0" smtClean="0">
                <a:latin typeface="Arial" pitchFamily="34" charset="0"/>
                <a:cs typeface="Arial" pitchFamily="34" charset="0"/>
              </a:rPr>
              <a:t>Tema 1: Fortolkning </a:t>
            </a:r>
            <a:r>
              <a:rPr lang="da-DK" sz="1600" b="1" dirty="0">
                <a:latin typeface="Arial" pitchFamily="34" charset="0"/>
                <a:cs typeface="Arial" pitchFamily="34" charset="0"/>
              </a:rPr>
              <a:t>af entreprisekontrakten i lyset af udbudsretten</a:t>
            </a:r>
            <a:r>
              <a:rPr lang="da-DK" sz="2000" b="1" dirty="0">
                <a:latin typeface="Arial" pitchFamily="34" charset="0"/>
                <a:cs typeface="Arial" pitchFamily="34" charset="0"/>
              </a:rPr>
              <a:t/>
            </a:r>
            <a:br>
              <a:rPr lang="da-DK" sz="2000" b="1" dirty="0">
                <a:latin typeface="Arial" pitchFamily="34" charset="0"/>
                <a:cs typeface="Arial" pitchFamily="34" charset="0"/>
              </a:rPr>
            </a:br>
            <a:r>
              <a:rPr lang="da-DK" sz="2000" b="1" dirty="0" smtClean="0">
                <a:latin typeface="Arial" pitchFamily="34" charset="0"/>
                <a:cs typeface="Arial" pitchFamily="34" charset="0"/>
              </a:rPr>
              <a:t/>
            </a:r>
            <a:br>
              <a:rPr lang="da-DK" sz="2000" b="1" dirty="0" smtClean="0">
                <a:latin typeface="Arial" pitchFamily="34" charset="0"/>
                <a:cs typeface="Arial" pitchFamily="34" charset="0"/>
              </a:rPr>
            </a:br>
            <a:r>
              <a:rPr lang="da-DK" sz="2000" b="1" dirty="0">
                <a:latin typeface="Arial" pitchFamily="34" charset="0"/>
                <a:cs typeface="Arial" pitchFamily="34" charset="0"/>
              </a:rPr>
              <a:t/>
            </a:r>
            <a:br>
              <a:rPr lang="da-DK" sz="2000" b="1" dirty="0">
                <a:latin typeface="Arial" pitchFamily="34" charset="0"/>
                <a:cs typeface="Arial" pitchFamily="34" charset="0"/>
              </a:rPr>
            </a:br>
            <a:r>
              <a:rPr lang="da-DK" sz="2800" b="1" dirty="0">
                <a:latin typeface="Arial" pitchFamily="34" charset="0"/>
                <a:cs typeface="Arial" pitchFamily="34" charset="0"/>
              </a:rPr>
              <a:t/>
            </a:r>
            <a:br>
              <a:rPr lang="da-DK" sz="2800" b="1" dirty="0">
                <a:latin typeface="Arial" pitchFamily="34" charset="0"/>
                <a:cs typeface="Arial" pitchFamily="34" charset="0"/>
              </a:rPr>
            </a:br>
            <a:r>
              <a:rPr lang="da-DK" sz="1600" dirty="0">
                <a:latin typeface="Arial" pitchFamily="34" charset="0"/>
                <a:cs typeface="Arial" pitchFamily="34" charset="0"/>
              </a:rPr>
              <a:t>Det Danske Selskab for Byggeret / Dansk Forening </a:t>
            </a:r>
            <a:r>
              <a:rPr lang="da-DK" sz="1600" dirty="0" smtClean="0">
                <a:latin typeface="Arial" pitchFamily="34" charset="0"/>
                <a:cs typeface="Arial" pitchFamily="34" charset="0"/>
              </a:rPr>
              <a:t>for </a:t>
            </a:r>
            <a:r>
              <a:rPr lang="da-DK" sz="1600" dirty="0">
                <a:latin typeface="Arial" pitchFamily="34" charset="0"/>
                <a:cs typeface="Arial" pitchFamily="34" charset="0"/>
              </a:rPr>
              <a:t>Udbudsret</a:t>
            </a:r>
            <a:br>
              <a:rPr lang="da-DK" sz="1600" dirty="0">
                <a:latin typeface="Arial" pitchFamily="34" charset="0"/>
                <a:cs typeface="Arial" pitchFamily="34" charset="0"/>
              </a:rPr>
            </a:br>
            <a:r>
              <a:rPr lang="da-DK" sz="1600" dirty="0">
                <a:latin typeface="Arial" pitchFamily="34" charset="0"/>
                <a:cs typeface="Arial" pitchFamily="34" charset="0"/>
              </a:rPr>
              <a:t>den 3. november 2011</a:t>
            </a:r>
            <a:br>
              <a:rPr lang="da-DK" sz="1600" dirty="0">
                <a:latin typeface="Arial" pitchFamily="34" charset="0"/>
                <a:cs typeface="Arial" pitchFamily="34" charset="0"/>
              </a:rPr>
            </a:br>
            <a:r>
              <a:rPr lang="da-DK" sz="2000" dirty="0">
                <a:latin typeface="Arial" pitchFamily="34" charset="0"/>
                <a:cs typeface="Arial" pitchFamily="34" charset="0"/>
              </a:rPr>
              <a:t/>
            </a:r>
            <a:br>
              <a:rPr lang="da-DK" sz="2000" dirty="0">
                <a:latin typeface="Arial" pitchFamily="34" charset="0"/>
                <a:cs typeface="Arial" pitchFamily="34" charset="0"/>
              </a:rPr>
            </a:br>
            <a:r>
              <a:rPr lang="da-DK" sz="1600" dirty="0">
                <a:latin typeface="Arial" pitchFamily="34" charset="0"/>
                <a:cs typeface="Arial" pitchFamily="34" charset="0"/>
              </a:rPr>
              <a:t>advokat Claus Berg</a:t>
            </a:r>
            <a:endParaRPr lang="da-DK" sz="1600" b="1" dirty="0">
              <a:latin typeface="Arial" pitchFamily="34" charset="0"/>
              <a:cs typeface="Arial" pitchFamily="34" charset="0"/>
            </a:endParaRPr>
          </a:p>
        </p:txBody>
      </p:sp>
      <p:pic>
        <p:nvPicPr>
          <p:cNvPr id="4" name="Billed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3254848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Forbehold</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7312" indent="-285750" algn="l" defTabSz="360000">
              <a:lnSpc>
                <a:spcPct val="135000"/>
              </a:lnSpc>
              <a:buFont typeface="Arial" pitchFamily="34" charset="0"/>
              <a:buChar char="•"/>
              <a:tabLst>
                <a:tab pos="720000" algn="l"/>
                <a:tab pos="1080000" algn="l"/>
              </a:tabLst>
            </a:pPr>
            <a:endParaRPr lang="da-DK" sz="1600" dirty="0" smtClean="0">
              <a:solidFill>
                <a:schemeClr val="tx1"/>
              </a:solidFill>
              <a:latin typeface="Arial" pitchFamily="34" charset="0"/>
              <a:cs typeface="Arial" pitchFamily="34" charset="0"/>
            </a:endParaRPr>
          </a:p>
          <a:p>
            <a:pPr marL="87312" indent="-285750" algn="l" defTabSz="360000">
              <a:lnSpc>
                <a:spcPct val="135000"/>
              </a:lnSpc>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Eksempler i klagenævnspraksis på høj "forbeholdstærskel"</a:t>
            </a:r>
          </a:p>
          <a:p>
            <a:pPr marL="544512" lvl="1" indent="-285750" algn="l" defTabSz="360000">
              <a:lnSpc>
                <a:spcPct val="135000"/>
              </a:lnSpc>
              <a:buFont typeface="Arial" pitchFamily="34" charset="0"/>
              <a:buChar char="•"/>
              <a:tabLst>
                <a:tab pos="720000" algn="l"/>
                <a:tab pos="1080000" algn="l"/>
              </a:tabLst>
            </a:pPr>
            <a:r>
              <a:rPr lang="da-DK" sz="1600" dirty="0" err="1" smtClean="0">
                <a:solidFill>
                  <a:schemeClr val="tx1"/>
                </a:solidFill>
                <a:latin typeface="Arial" pitchFamily="34" charset="0"/>
                <a:cs typeface="Arial" pitchFamily="34" charset="0"/>
              </a:rPr>
              <a:t>KfU</a:t>
            </a:r>
            <a:r>
              <a:rPr lang="da-DK" sz="1600" dirty="0" smtClean="0">
                <a:solidFill>
                  <a:schemeClr val="tx1"/>
                </a:solidFill>
                <a:latin typeface="Arial" pitchFamily="34" charset="0"/>
                <a:cs typeface="Arial" pitchFamily="34" charset="0"/>
              </a:rPr>
              <a:t> 31. januar 2005 (HP Gruppen A/S af 1953 mod Hjørring Kommune)</a:t>
            </a:r>
          </a:p>
          <a:p>
            <a:pPr marL="1001712" lvl="2" indent="-285750" algn="l" defTabSz="360000">
              <a:lnSpc>
                <a:spcPct val="135000"/>
              </a:lnSpc>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Udbudsbetingelserne: </a:t>
            </a:r>
          </a:p>
          <a:p>
            <a:pPr marL="982663" lvl="2" indent="-268288" algn="l" defTabSz="360000">
              <a:lnSpc>
                <a:spcPct val="135000"/>
              </a:lnSpc>
              <a:tabLst>
                <a:tab pos="720000" algn="l"/>
                <a:tab pos="1080000" algn="l"/>
              </a:tabLst>
            </a:pPr>
            <a:r>
              <a:rPr lang="da-DK" sz="1600" dirty="0">
                <a:solidFill>
                  <a:schemeClr val="tx1"/>
                </a:solidFill>
                <a:latin typeface="Arial" pitchFamily="34" charset="0"/>
                <a:cs typeface="Arial" pitchFamily="34" charset="0"/>
              </a:rPr>
              <a:t>	</a:t>
            </a:r>
            <a:r>
              <a:rPr lang="da-DK" sz="1600" dirty="0" smtClean="0">
                <a:solidFill>
                  <a:schemeClr val="tx1"/>
                </a:solidFill>
                <a:latin typeface="Arial" pitchFamily="34" charset="0"/>
                <a:cs typeface="Arial" pitchFamily="34" charset="0"/>
              </a:rPr>
              <a:t>	"</a:t>
            </a:r>
            <a:r>
              <a:rPr lang="da-DK" sz="1600" i="1" dirty="0" smtClean="0">
                <a:solidFill>
                  <a:schemeClr val="tx1"/>
                </a:solidFill>
                <a:latin typeface="Arial" pitchFamily="34" charset="0"/>
                <a:cs typeface="Arial" pitchFamily="34" charset="0"/>
              </a:rPr>
              <a:t>Forbehold ved tilbudsafgivelsen skal anføres på selve 	tilbudslisten for at blive anerkendt som gældende for </a:t>
            </a:r>
            <a:r>
              <a:rPr lang="da-DK" sz="1600" i="1" dirty="0" err="1" smtClean="0">
                <a:solidFill>
                  <a:schemeClr val="tx1"/>
                </a:solidFill>
                <a:latin typeface="Arial" pitchFamily="34" charset="0"/>
                <a:cs typeface="Arial" pitchFamily="34" charset="0"/>
              </a:rPr>
              <a:t>tilbudet</a:t>
            </a:r>
            <a:r>
              <a:rPr lang="da-DK" sz="1600" i="1" dirty="0" smtClean="0">
                <a:solidFill>
                  <a:schemeClr val="tx1"/>
                </a:solidFill>
                <a:latin typeface="Arial" pitchFamily="34" charset="0"/>
                <a:cs typeface="Arial" pitchFamily="34" charset="0"/>
              </a:rPr>
              <a:t>."</a:t>
            </a:r>
            <a:endParaRPr lang="da-DK" sz="1600" dirty="0" smtClean="0">
              <a:solidFill>
                <a:schemeClr val="tx1"/>
              </a:solidFill>
              <a:latin typeface="Arial" pitchFamily="34" charset="0"/>
              <a:cs typeface="Arial" pitchFamily="34" charset="0"/>
            </a:endParaRPr>
          </a:p>
          <a:p>
            <a:pPr marL="1077913" lvl="2" indent="-363538" algn="l" defTabSz="360000">
              <a:lnSpc>
                <a:spcPct val="135000"/>
              </a:lnSpc>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Entreprisebeskrivelse for tømrer- og snedkerarbejdet :</a:t>
            </a:r>
          </a:p>
          <a:p>
            <a:pPr marL="1076325" lvl="2" algn="l" defTabSz="360000">
              <a:lnSpc>
                <a:spcPct val="135000"/>
              </a:lnSpc>
            </a:pPr>
            <a:r>
              <a:rPr lang="da-DK" sz="1600" i="1" dirty="0" smtClean="0">
                <a:solidFill>
                  <a:schemeClr val="tx1"/>
                </a:solidFill>
                <a:latin typeface="Arial" pitchFamily="34" charset="0"/>
                <a:cs typeface="Arial" pitchFamily="34" charset="0"/>
              </a:rPr>
              <a:t>	"2.310.57 </a:t>
            </a:r>
            <a:r>
              <a:rPr lang="da-DK" sz="1600" i="1" u="sng" dirty="0" smtClean="0">
                <a:solidFill>
                  <a:schemeClr val="tx1"/>
                </a:solidFill>
                <a:latin typeface="Arial" pitchFamily="34" charset="0"/>
                <a:cs typeface="Arial" pitchFamily="34" charset="0"/>
              </a:rPr>
              <a:t>(33) Trægulve – Parket</a:t>
            </a:r>
            <a:endParaRPr lang="da-DK" sz="1600" i="1" dirty="0" smtClean="0">
              <a:solidFill>
                <a:schemeClr val="tx1"/>
              </a:solidFill>
              <a:latin typeface="Arial" pitchFamily="34" charset="0"/>
              <a:cs typeface="Arial" pitchFamily="34" charset="0"/>
            </a:endParaRPr>
          </a:p>
          <a:p>
            <a:pPr marL="1076325" lvl="2" algn="l" defTabSz="360000">
              <a:lnSpc>
                <a:spcPct val="135000"/>
              </a:lnSpc>
            </a:pPr>
            <a:r>
              <a:rPr lang="da-DK" sz="1600" i="1" dirty="0" smtClean="0">
                <a:solidFill>
                  <a:schemeClr val="tx1"/>
                </a:solidFill>
                <a:latin typeface="Arial" pitchFamily="34" charset="0"/>
                <a:cs typeface="Arial" pitchFamily="34" charset="0"/>
              </a:rPr>
              <a:t>...</a:t>
            </a:r>
          </a:p>
          <a:p>
            <a:pPr marL="1076325" lvl="2" algn="l" defTabSz="360000">
              <a:lnSpc>
                <a:spcPct val="135000"/>
              </a:lnSpc>
            </a:pPr>
            <a:r>
              <a:rPr lang="da-DK" sz="1600" i="1" dirty="0" smtClean="0">
                <a:solidFill>
                  <a:schemeClr val="tx1"/>
                </a:solidFill>
                <a:latin typeface="Arial" pitchFamily="34" charset="0"/>
                <a:cs typeface="Arial" pitchFamily="34" charset="0"/>
              </a:rPr>
              <a:t>	Gulve udføres som Junkers 14 mm. bøjlesystem...</a:t>
            </a:r>
          </a:p>
          <a:p>
            <a:pPr marL="1076325" lvl="2" algn="l" defTabSz="360000">
              <a:lnSpc>
                <a:spcPct val="135000"/>
              </a:lnSpc>
            </a:pPr>
            <a:r>
              <a:rPr lang="da-DK" sz="1600" i="1" dirty="0" smtClean="0">
                <a:solidFill>
                  <a:schemeClr val="tx1"/>
                </a:solidFill>
                <a:latin typeface="Arial" pitchFamily="34" charset="0"/>
                <a:cs typeface="Arial" pitchFamily="34" charset="0"/>
              </a:rPr>
              <a:t>Brædder 14 mm massiv bøg HARMONI, </a:t>
            </a:r>
            <a:r>
              <a:rPr lang="da-DK" sz="1600" i="1" dirty="0" err="1" smtClean="0">
                <a:solidFill>
                  <a:schemeClr val="tx1"/>
                </a:solidFill>
                <a:latin typeface="Arial" pitchFamily="34" charset="0"/>
                <a:cs typeface="Arial" pitchFamily="34" charset="0"/>
              </a:rPr>
              <a:t>ultramat</a:t>
            </a:r>
            <a:r>
              <a:rPr lang="da-DK" sz="1600" i="1" dirty="0" smtClean="0">
                <a:solidFill>
                  <a:schemeClr val="tx1"/>
                </a:solidFill>
                <a:latin typeface="Arial" pitchFamily="34" charset="0"/>
                <a:cs typeface="Arial" pitchFamily="34" charset="0"/>
              </a:rPr>
              <a:t> lak. Mellemlag af Junkers </a:t>
            </a:r>
            <a:r>
              <a:rPr lang="da-DK" sz="1600" i="1" dirty="0" err="1" smtClean="0">
                <a:solidFill>
                  <a:schemeClr val="tx1"/>
                </a:solidFill>
                <a:latin typeface="Arial" pitchFamily="34" charset="0"/>
                <a:cs typeface="Arial" pitchFamily="34" charset="0"/>
              </a:rPr>
              <a:t>Polyfilt</a:t>
            </a:r>
            <a:r>
              <a:rPr lang="da-DK" sz="1600" i="1" dirty="0">
                <a:solidFill>
                  <a:schemeClr val="tx1"/>
                </a:solidFill>
                <a:latin typeface="Arial" pitchFamily="34" charset="0"/>
                <a:cs typeface="Arial" pitchFamily="34" charset="0"/>
              </a:rPr>
              <a:t> </a:t>
            </a:r>
            <a:r>
              <a:rPr lang="da-DK" sz="1600" i="1" dirty="0" smtClean="0">
                <a:solidFill>
                  <a:schemeClr val="tx1"/>
                </a:solidFill>
                <a:latin typeface="Arial" pitchFamily="34" charset="0"/>
                <a:cs typeface="Arial" pitchFamily="34" charset="0"/>
              </a:rPr>
              <a:t>..."</a:t>
            </a:r>
          </a:p>
          <a:p>
            <a:pPr marL="1077913" lvl="1" indent="-458788" algn="l" defTabSz="360000">
              <a:lnSpc>
                <a:spcPct val="135000"/>
              </a:lnSpc>
              <a:buFont typeface="Arial" pitchFamily="34" charset="0"/>
              <a:buChar char="•"/>
            </a:pPr>
            <a:r>
              <a:rPr lang="da-DK" sz="1600" dirty="0" smtClean="0">
                <a:solidFill>
                  <a:schemeClr val="tx1"/>
                </a:solidFill>
                <a:latin typeface="Arial" pitchFamily="34" charset="0"/>
                <a:cs typeface="Arial" pitchFamily="34" charset="0"/>
              </a:rPr>
              <a:t>Tilbudsgiver anførte i tilbudslisten med håndskrift "L.PARKET" ud for position "</a:t>
            </a:r>
            <a:r>
              <a:rPr lang="da-DK" sz="1600" i="1" dirty="0" smtClean="0">
                <a:solidFill>
                  <a:schemeClr val="tx1"/>
                </a:solidFill>
                <a:latin typeface="Arial" pitchFamily="34" charset="0"/>
                <a:cs typeface="Arial" pitchFamily="34" charset="0"/>
              </a:rPr>
              <a:t>7. Pkt. 2.300.57 Pris for trægulve – parket</a:t>
            </a:r>
            <a:r>
              <a:rPr lang="da-DK" sz="1600" dirty="0" smtClean="0">
                <a:solidFill>
                  <a:schemeClr val="tx1"/>
                </a:solidFill>
                <a:latin typeface="Arial" pitchFamily="34" charset="0"/>
                <a:cs typeface="Arial" pitchFamily="34" charset="0"/>
              </a:rPr>
              <a:t>"</a:t>
            </a: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10</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964767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Forbehold</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14375" lvl="2" algn="l" defTabSz="360000">
              <a:lnSpc>
                <a:spcPct val="135000"/>
              </a:lnSpc>
            </a:pPr>
            <a:r>
              <a:rPr lang="da-DK" sz="1400" i="1" dirty="0">
                <a:solidFill>
                  <a:schemeClr val="tx1"/>
                </a:solidFill>
                <a:latin typeface="Arial" pitchFamily="34" charset="0"/>
                <a:cs typeface="Arial" pitchFamily="34" charset="0"/>
              </a:rPr>
              <a:t>	</a:t>
            </a:r>
            <a:endParaRPr lang="da-DK" sz="1400" i="1" dirty="0" smtClean="0">
              <a:solidFill>
                <a:schemeClr val="tx1"/>
              </a:solidFill>
              <a:latin typeface="Arial" pitchFamily="34" charset="0"/>
              <a:cs typeface="Arial" pitchFamily="34" charset="0"/>
            </a:endParaRPr>
          </a:p>
          <a:p>
            <a:pPr marL="714375" lvl="2" algn="l" defTabSz="360000">
              <a:lnSpc>
                <a:spcPct val="135000"/>
              </a:lnSpc>
            </a:pPr>
            <a:r>
              <a:rPr lang="da-DK" sz="1600" dirty="0" smtClean="0">
                <a:solidFill>
                  <a:schemeClr val="tx1"/>
                </a:solidFill>
                <a:latin typeface="Arial" pitchFamily="34" charset="0"/>
                <a:cs typeface="Arial" pitchFamily="34" charset="0"/>
              </a:rPr>
              <a:t>Klagenævnet (dissens): </a:t>
            </a:r>
          </a:p>
          <a:p>
            <a:pPr marL="714375" lvl="2" algn="l" defTabSz="360000">
              <a:lnSpc>
                <a:spcPct val="135000"/>
              </a:lnSpc>
              <a:spcBef>
                <a:spcPts val="0"/>
              </a:spcBef>
            </a:pPr>
            <a:r>
              <a:rPr lang="da-DK" sz="1600" i="1" dirty="0" smtClean="0">
                <a:solidFill>
                  <a:schemeClr val="tx1"/>
                </a:solidFill>
                <a:latin typeface="Arial" pitchFamily="34" charset="0"/>
                <a:cs typeface="Arial" pitchFamily="34" charset="0"/>
              </a:rPr>
              <a:t>Klageren har i sit tilbud i tilbudslisten i afsnit "2.300 Tømrer- og snedkerarbejdet" ud for position "7. Pkt. 2.300.57 Pris for trægulve – parket" med håndskrift alene skrevet "</a:t>
            </a:r>
            <a:r>
              <a:rPr lang="da-DK" sz="1600" i="1" dirty="0" err="1" smtClean="0">
                <a:solidFill>
                  <a:schemeClr val="tx1"/>
                </a:solidFill>
                <a:latin typeface="Arial" pitchFamily="34" charset="0"/>
                <a:cs typeface="Arial" pitchFamily="34" charset="0"/>
              </a:rPr>
              <a:t>L.Parket</a:t>
            </a:r>
            <a:r>
              <a:rPr lang="da-DK" sz="1600" i="1" dirty="0" smtClean="0">
                <a:solidFill>
                  <a:schemeClr val="tx1"/>
                </a:solidFill>
                <a:latin typeface="Arial" pitchFamily="34" charset="0"/>
                <a:cs typeface="Arial" pitchFamily="34" charset="0"/>
              </a:rPr>
              <a:t>". Denne bemærkning er uden selvstændigt indhold, og idet det ikke tillige på tilbudslistens forside er angivet, at bemærkningen udgør et forbehold, </a:t>
            </a:r>
            <a:r>
              <a:rPr lang="da-DK" sz="1600" i="1" u="sng" dirty="0" smtClean="0">
                <a:solidFill>
                  <a:schemeClr val="tx1"/>
                </a:solidFill>
                <a:latin typeface="Arial" pitchFamily="34" charset="0"/>
                <a:cs typeface="Arial" pitchFamily="34" charset="0"/>
              </a:rPr>
              <a:t>finder vi det utvivlsomt, at klagerne ikke efterfølgende ville kunne have påberåbt sig bemærkningen som et forbehold</a:t>
            </a:r>
            <a:r>
              <a:rPr lang="da-DK" sz="1600" i="1" dirty="0" smtClean="0">
                <a:solidFill>
                  <a:schemeClr val="tx1"/>
                </a:solidFill>
                <a:latin typeface="Arial" pitchFamily="34" charset="0"/>
                <a:cs typeface="Arial" pitchFamily="34" charset="0"/>
              </a:rPr>
              <a:t>. På denne baggrund er indklagede heller ikke berettiget til at anse den pågældende bemærkning som et forbehold, og vi stemmer derfor for at tage påstanden til følge."</a:t>
            </a: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11</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354699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Forbehold</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076325" lvl="2" algn="l" defTabSz="360000">
              <a:lnSpc>
                <a:spcPct val="135000"/>
              </a:lnSpc>
              <a:spcBef>
                <a:spcPts val="0"/>
              </a:spcBef>
            </a:pPr>
            <a:endParaRPr lang="da-DK" sz="1400" dirty="0" smtClean="0">
              <a:solidFill>
                <a:schemeClr val="tx1"/>
              </a:solidFill>
              <a:latin typeface="Arial" pitchFamily="34" charset="0"/>
              <a:cs typeface="Arial" pitchFamily="34" charset="0"/>
            </a:endParaRPr>
          </a:p>
          <a:p>
            <a:pPr marL="1076325" lvl="2" algn="l" defTabSz="360000">
              <a:lnSpc>
                <a:spcPct val="135000"/>
              </a:lnSpc>
              <a:spcBef>
                <a:spcPts val="0"/>
              </a:spcBef>
            </a:pPr>
            <a:endParaRPr lang="da-DK" sz="1400" dirty="0">
              <a:solidFill>
                <a:schemeClr val="tx1"/>
              </a:solidFill>
              <a:latin typeface="Arial" pitchFamily="34" charset="0"/>
              <a:cs typeface="Arial" pitchFamily="34" charset="0"/>
            </a:endParaRPr>
          </a:p>
          <a:p>
            <a:pPr marL="904875" lvl="1" indent="-285750" algn="l" defTabSz="360000">
              <a:lnSpc>
                <a:spcPct val="135000"/>
              </a:lnSpc>
              <a:spcBef>
                <a:spcPts val="0"/>
              </a:spcBef>
              <a:buFont typeface="Arial" pitchFamily="34" charset="0"/>
              <a:buChar char="•"/>
            </a:pPr>
            <a:r>
              <a:rPr lang="da-DK" sz="1600" dirty="0" err="1" smtClean="0">
                <a:solidFill>
                  <a:schemeClr val="tx1"/>
                </a:solidFill>
                <a:latin typeface="Arial" pitchFamily="34" charset="0"/>
                <a:cs typeface="Arial" pitchFamily="34" charset="0"/>
              </a:rPr>
              <a:t>Sml.m</a:t>
            </a:r>
            <a:r>
              <a:rPr lang="da-DK" sz="1600" dirty="0" smtClean="0">
                <a:solidFill>
                  <a:schemeClr val="tx1"/>
                </a:solidFill>
                <a:latin typeface="Arial" pitchFamily="34" charset="0"/>
                <a:cs typeface="Arial" pitchFamily="34" charset="0"/>
              </a:rPr>
              <a:t>. T:BB 2003.282: "</a:t>
            </a:r>
            <a:r>
              <a:rPr lang="da-DK" sz="1600" i="1" dirty="0" smtClean="0">
                <a:solidFill>
                  <a:schemeClr val="tx1"/>
                </a:solidFill>
                <a:latin typeface="Arial" pitchFamily="34" charset="0"/>
                <a:cs typeface="Arial" pitchFamily="34" charset="0"/>
              </a:rPr>
              <a:t>Herefter lægges det til grund, at boring af huller i eksisterende dæk og vægge ikke er omfattet af entreprisesummen, idet .... det herefter </a:t>
            </a:r>
            <a:r>
              <a:rPr lang="da-DK" sz="1600" i="1" u="sng" dirty="0" smtClean="0">
                <a:solidFill>
                  <a:schemeClr val="tx1"/>
                </a:solidFill>
                <a:latin typeface="Arial" pitchFamily="34" charset="0"/>
                <a:cs typeface="Arial" pitchFamily="34" charset="0"/>
              </a:rPr>
              <a:t>ikke</a:t>
            </a:r>
            <a:r>
              <a:rPr lang="da-DK" sz="1600" i="1" dirty="0" smtClean="0">
                <a:solidFill>
                  <a:schemeClr val="tx1"/>
                </a:solidFill>
                <a:latin typeface="Arial" pitchFamily="34" charset="0"/>
                <a:cs typeface="Arial" pitchFamily="34" charset="0"/>
              </a:rPr>
              <a:t> kan være afgørende, om klageren efter disse betingelser måtte være </a:t>
            </a:r>
            <a:r>
              <a:rPr lang="da-DK" sz="1600" i="1" u="sng" dirty="0" smtClean="0">
                <a:solidFill>
                  <a:schemeClr val="tx1"/>
                </a:solidFill>
                <a:latin typeface="Arial" pitchFamily="34" charset="0"/>
                <a:cs typeface="Arial" pitchFamily="34" charset="0"/>
              </a:rPr>
              <a:t>forpligtet til at angive forbehold på forsiden af tilbudslisten</a:t>
            </a:r>
            <a:r>
              <a:rPr lang="da-DK" sz="1600" i="1" dirty="0" smtClean="0">
                <a:solidFill>
                  <a:schemeClr val="tx1"/>
                </a:solidFill>
                <a:latin typeface="Arial" pitchFamily="34" charset="0"/>
                <a:cs typeface="Arial" pitchFamily="34" charset="0"/>
              </a:rPr>
              <a:t>. Klagerne har derfor krav på betaling for boring af huller i overensstemmelse med sin ekstraregning..."</a:t>
            </a:r>
            <a:endParaRPr lang="da-DK" sz="1600" dirty="0" smtClean="0">
              <a:solidFill>
                <a:schemeClr val="tx1"/>
              </a:solidFill>
              <a:latin typeface="Arial" pitchFamily="34" charset="0"/>
              <a:cs typeface="Arial" pitchFamily="34" charset="0"/>
            </a:endParaRPr>
          </a:p>
          <a:p>
            <a:pPr marL="1076325" lvl="2" algn="l" defTabSz="360000">
              <a:lnSpc>
                <a:spcPct val="135000"/>
              </a:lnSpc>
              <a:spcBef>
                <a:spcPts val="0"/>
              </a:spcBef>
            </a:pPr>
            <a:endParaRPr lang="da-DK" sz="1600" dirty="0" smtClean="0">
              <a:solidFill>
                <a:schemeClr val="tx1"/>
              </a:solidFill>
              <a:latin typeface="Arial" pitchFamily="34" charset="0"/>
              <a:cs typeface="Arial" pitchFamily="34" charset="0"/>
            </a:endParaRP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12</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2106365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Forbehold</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44512" lvl="1" indent="-285750" algn="l" defTabSz="360000">
              <a:lnSpc>
                <a:spcPct val="135000"/>
              </a:lnSpc>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a:p>
            <a:pPr marL="544512" lvl="1" indent="-285750" algn="l" defTabSz="360000">
              <a:lnSpc>
                <a:spcPct val="135000"/>
              </a:lnSpc>
              <a:buFont typeface="Arial" pitchFamily="34" charset="0"/>
              <a:buChar char="•"/>
              <a:tabLst>
                <a:tab pos="720000" algn="l"/>
                <a:tab pos="1080000" algn="l"/>
              </a:tabLst>
            </a:pPr>
            <a:r>
              <a:rPr lang="da-DK" sz="1600" dirty="0" err="1" smtClean="0">
                <a:solidFill>
                  <a:schemeClr val="tx1"/>
                </a:solidFill>
                <a:latin typeface="Arial" pitchFamily="34" charset="0"/>
                <a:cs typeface="Arial" pitchFamily="34" charset="0"/>
              </a:rPr>
              <a:t>KfU</a:t>
            </a:r>
            <a:r>
              <a:rPr lang="da-DK" sz="1600" dirty="0" smtClean="0">
                <a:solidFill>
                  <a:schemeClr val="tx1"/>
                </a:solidFill>
                <a:latin typeface="Arial" pitchFamily="34" charset="0"/>
                <a:cs typeface="Arial" pitchFamily="34" charset="0"/>
              </a:rPr>
              <a:t> 11. oktober 2011 (HHM A/S mod Københavns Kommune):</a:t>
            </a:r>
          </a:p>
          <a:p>
            <a:pPr marL="715962" lvl="2" algn="l" defTabSz="360000">
              <a:lnSpc>
                <a:spcPct val="135000"/>
              </a:lnSpc>
              <a:tabLst>
                <a:tab pos="720000" algn="l"/>
                <a:tab pos="1080000" algn="l"/>
              </a:tabLst>
            </a:pPr>
            <a:r>
              <a:rPr lang="da-DK" sz="1600" dirty="0" smtClean="0">
                <a:solidFill>
                  <a:schemeClr val="tx1"/>
                </a:solidFill>
                <a:latin typeface="Arial" pitchFamily="34" charset="0"/>
                <a:cs typeface="Arial" pitchFamily="34" charset="0"/>
              </a:rPr>
              <a:t>"</a:t>
            </a:r>
            <a:r>
              <a:rPr lang="da-DK" sz="1600" i="1" dirty="0" smtClean="0">
                <a:solidFill>
                  <a:schemeClr val="tx1"/>
                </a:solidFill>
                <a:latin typeface="Arial" pitchFamily="34" charset="0"/>
                <a:cs typeface="Arial" pitchFamily="34" charset="0"/>
              </a:rPr>
              <a:t>Det fremgik af  Jonsson A/S' udfærdigede fremsendelsesskrivelse blandt andet, at "Dansk Byggeris standard forbehold for totalentreprise af maj 2008 er gældende for det fremsendte tilbud, hvor det ikke er modstridende med udbudsmaterialet". Den af </a:t>
            </a:r>
            <a:r>
              <a:rPr lang="da-DK" sz="1600" i="1" dirty="0">
                <a:solidFill>
                  <a:schemeClr val="tx1"/>
                </a:solidFill>
                <a:latin typeface="Arial" pitchFamily="34" charset="0"/>
                <a:cs typeface="Arial" pitchFamily="34" charset="0"/>
              </a:rPr>
              <a:t>J</a:t>
            </a:r>
            <a:r>
              <a:rPr lang="da-DK" sz="1600" i="1" dirty="0" smtClean="0">
                <a:solidFill>
                  <a:schemeClr val="tx1"/>
                </a:solidFill>
                <a:latin typeface="Arial" pitchFamily="34" charset="0"/>
                <a:cs typeface="Arial" pitchFamily="34" charset="0"/>
              </a:rPr>
              <a:t>onsson A/S anvendte formulering i fremsendelsesskrivelsen kan ikke medføre, at der er taget et forbehold. Ved vurdering af "forbeholdet" er der taget hensyn til, dels at det er anført at Dansk Byggeris standardforbehold er gældende, "hvor det ikke er modstridende med udbudsmaterialet", dels at tilbudslisten indeholdende punkt "4. vinter- og vejrligsforanstaltninger" var udfyldt. Påstanden tages derfor ikke til følge." </a:t>
            </a: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13</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964767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OPP-kontrakter</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076325" lvl="2" algn="l" defTabSz="360000">
              <a:lnSpc>
                <a:spcPct val="135000"/>
              </a:lnSpc>
              <a:spcBef>
                <a:spcPts val="0"/>
              </a:spcBef>
            </a:pPr>
            <a:endParaRPr lang="da-DK" sz="1400" dirty="0" smtClean="0">
              <a:solidFill>
                <a:schemeClr val="tx1"/>
              </a:solidFill>
              <a:latin typeface="Arial" pitchFamily="34" charset="0"/>
              <a:cs typeface="Arial" pitchFamily="34" charset="0"/>
            </a:endParaRPr>
          </a:p>
          <a:p>
            <a:pPr marL="1076325" lvl="2" algn="l" defTabSz="360000">
              <a:lnSpc>
                <a:spcPct val="135000"/>
              </a:lnSpc>
              <a:spcBef>
                <a:spcPts val="0"/>
              </a:spcBef>
            </a:pPr>
            <a:endParaRPr lang="da-DK" sz="1400" dirty="0">
              <a:solidFill>
                <a:schemeClr val="tx1"/>
              </a:solidFill>
              <a:latin typeface="Arial" pitchFamily="34" charset="0"/>
              <a:cs typeface="Arial" pitchFamily="34" charset="0"/>
            </a:endParaRPr>
          </a:p>
          <a:p>
            <a:pPr marL="447675" indent="-285750" algn="l" defTabSz="360000">
              <a:lnSpc>
                <a:spcPct val="135000"/>
              </a:lnSpc>
              <a:spcBef>
                <a:spcPts val="0"/>
              </a:spcBef>
              <a:buFont typeface="Arial" pitchFamily="34" charset="0"/>
              <a:buChar char="•"/>
            </a:pPr>
            <a:r>
              <a:rPr lang="da-DK" sz="1600" dirty="0" smtClean="0">
                <a:solidFill>
                  <a:schemeClr val="tx1"/>
                </a:solidFill>
                <a:latin typeface="Arial" pitchFamily="34" charset="0"/>
                <a:cs typeface="Arial" pitchFamily="34" charset="0"/>
              </a:rPr>
              <a:t>Udbudsdirektivernes definition af "</a:t>
            </a:r>
            <a:r>
              <a:rPr lang="da-DK" sz="1600" i="1" dirty="0" smtClean="0">
                <a:solidFill>
                  <a:schemeClr val="tx1"/>
                </a:solidFill>
                <a:latin typeface="Arial" pitchFamily="34" charset="0"/>
                <a:cs typeface="Arial" pitchFamily="34" charset="0"/>
              </a:rPr>
              <a:t>bygge- og anlægskontrakter</a:t>
            </a:r>
            <a:r>
              <a:rPr lang="da-DK" sz="1600" dirty="0" smtClean="0">
                <a:solidFill>
                  <a:schemeClr val="tx1"/>
                </a:solidFill>
                <a:latin typeface="Arial" pitchFamily="34" charset="0"/>
                <a:cs typeface="Arial" pitchFamily="34" charset="0"/>
              </a:rPr>
              <a:t>" (UBD artikel 1, stk. 2, litra b og FVD artikel 1, stk. 2, litra b):</a:t>
            </a:r>
          </a:p>
          <a:p>
            <a:pPr marL="447675" algn="l" defTabSz="360000">
              <a:lnSpc>
                <a:spcPct val="135000"/>
              </a:lnSpc>
              <a:spcBef>
                <a:spcPts val="0"/>
              </a:spcBef>
            </a:pPr>
            <a:r>
              <a:rPr lang="da-DK" sz="1600" dirty="0" smtClean="0">
                <a:solidFill>
                  <a:schemeClr val="tx1"/>
                </a:solidFill>
                <a:latin typeface="Arial" pitchFamily="34" charset="0"/>
                <a:cs typeface="Arial" pitchFamily="34" charset="0"/>
              </a:rPr>
              <a:t>"</a:t>
            </a:r>
            <a:r>
              <a:rPr lang="da-DK" sz="1600" i="1" dirty="0" smtClean="0">
                <a:solidFill>
                  <a:schemeClr val="tx1"/>
                </a:solidFill>
                <a:latin typeface="Arial" pitchFamily="34" charset="0"/>
                <a:cs typeface="Arial" pitchFamily="34" charset="0"/>
              </a:rPr>
              <a:t>... om udførelsen </a:t>
            </a:r>
            <a:r>
              <a:rPr lang="da-DK" sz="1600" i="1" u="sng" dirty="0" smtClean="0">
                <a:solidFill>
                  <a:schemeClr val="tx1"/>
                </a:solidFill>
                <a:latin typeface="Arial" pitchFamily="34" charset="0"/>
                <a:cs typeface="Arial" pitchFamily="34" charset="0"/>
              </a:rPr>
              <a:t>ved et hvilket som helst middel</a:t>
            </a:r>
            <a:r>
              <a:rPr lang="da-DK" sz="1600" i="1" dirty="0" smtClean="0">
                <a:solidFill>
                  <a:schemeClr val="tx1"/>
                </a:solidFill>
                <a:latin typeface="Arial" pitchFamily="34" charset="0"/>
                <a:cs typeface="Arial" pitchFamily="34" charset="0"/>
              </a:rPr>
              <a:t> af et bygge- og anlægsarbejde, der svarer til behov præciseret af den ordregivende myndighed.</a:t>
            </a:r>
            <a:r>
              <a:rPr lang="da-DK" sz="1600" dirty="0" smtClean="0">
                <a:solidFill>
                  <a:schemeClr val="tx1"/>
                </a:solidFill>
                <a:latin typeface="Arial" pitchFamily="34" charset="0"/>
                <a:cs typeface="Arial" pitchFamily="34" charset="0"/>
              </a:rPr>
              <a:t>"</a:t>
            </a:r>
          </a:p>
          <a:p>
            <a:pPr marL="447675" indent="-285750" algn="l" defTabSz="360000">
              <a:lnSpc>
                <a:spcPct val="135000"/>
              </a:lnSpc>
              <a:spcBef>
                <a:spcPts val="0"/>
              </a:spcBef>
              <a:buFont typeface="Arial" pitchFamily="34" charset="0"/>
              <a:buChar char="•"/>
            </a:pPr>
            <a:endParaRPr lang="da-DK" sz="1600" dirty="0" smtClean="0">
              <a:solidFill>
                <a:schemeClr val="tx1"/>
              </a:solidFill>
              <a:latin typeface="Arial" pitchFamily="34" charset="0"/>
              <a:cs typeface="Arial" pitchFamily="34" charset="0"/>
            </a:endParaRPr>
          </a:p>
          <a:p>
            <a:pPr marL="447675" indent="-285750" algn="l" defTabSz="360000">
              <a:lnSpc>
                <a:spcPct val="135000"/>
              </a:lnSpc>
              <a:spcBef>
                <a:spcPts val="0"/>
              </a:spcBef>
              <a:buFont typeface="Arial" pitchFamily="34" charset="0"/>
              <a:buChar char="•"/>
            </a:pPr>
            <a:endParaRPr lang="da-DK" sz="1600" dirty="0" smtClean="0">
              <a:solidFill>
                <a:schemeClr val="tx1"/>
              </a:solidFill>
              <a:latin typeface="Arial" pitchFamily="34" charset="0"/>
              <a:cs typeface="Arial" pitchFamily="34" charset="0"/>
            </a:endParaRPr>
          </a:p>
          <a:p>
            <a:pPr marL="447675" indent="-285750" algn="l" defTabSz="360000">
              <a:lnSpc>
                <a:spcPct val="135000"/>
              </a:lnSpc>
              <a:spcBef>
                <a:spcPts val="0"/>
              </a:spcBef>
              <a:buFont typeface="Arial" pitchFamily="34" charset="0"/>
              <a:buChar char="•"/>
            </a:pPr>
            <a:r>
              <a:rPr lang="da-DK" sz="1600" dirty="0" smtClean="0">
                <a:solidFill>
                  <a:schemeClr val="tx1"/>
                </a:solidFill>
                <a:latin typeface="Arial" pitchFamily="34" charset="0"/>
                <a:cs typeface="Arial" pitchFamily="34" charset="0"/>
              </a:rPr>
              <a:t>Afsmitning på en OPP-kontrakt baseret på en </a:t>
            </a:r>
            <a:r>
              <a:rPr lang="da-DK" sz="1600" i="1" dirty="0" smtClean="0">
                <a:solidFill>
                  <a:schemeClr val="tx1"/>
                </a:solidFill>
                <a:latin typeface="Arial" pitchFamily="34" charset="0"/>
                <a:cs typeface="Arial" pitchFamily="34" charset="0"/>
              </a:rPr>
              <a:t>lejeretlig </a:t>
            </a:r>
            <a:r>
              <a:rPr lang="da-DK" sz="1600" dirty="0" smtClean="0">
                <a:solidFill>
                  <a:schemeClr val="tx1"/>
                </a:solidFill>
                <a:latin typeface="Arial" pitchFamily="34" charset="0"/>
                <a:cs typeface="Arial" pitchFamily="34" charset="0"/>
              </a:rPr>
              <a:t>tilgang (overvejende risikoallokering til operatøren) snarere end en </a:t>
            </a:r>
            <a:r>
              <a:rPr lang="da-DK" sz="1600" i="1" dirty="0" smtClean="0">
                <a:solidFill>
                  <a:schemeClr val="tx1"/>
                </a:solidFill>
                <a:latin typeface="Arial" pitchFamily="34" charset="0"/>
                <a:cs typeface="Arial" pitchFamily="34" charset="0"/>
              </a:rPr>
              <a:t>entrepriseretlig</a:t>
            </a:r>
            <a:r>
              <a:rPr lang="da-DK" sz="1600" dirty="0" smtClean="0">
                <a:solidFill>
                  <a:schemeClr val="tx1"/>
                </a:solidFill>
                <a:latin typeface="Arial" pitchFamily="34" charset="0"/>
                <a:cs typeface="Arial" pitchFamily="34" charset="0"/>
              </a:rPr>
              <a:t> tilgang (AB-afbalanceret risikoallokering)?</a:t>
            </a:r>
          </a:p>
          <a:p>
            <a:pPr marL="447675" indent="-285750" algn="l" defTabSz="360000">
              <a:lnSpc>
                <a:spcPct val="135000"/>
              </a:lnSpc>
              <a:spcBef>
                <a:spcPts val="0"/>
              </a:spcBef>
              <a:buFont typeface="Arial" pitchFamily="34" charset="0"/>
              <a:buChar char="•"/>
            </a:pPr>
            <a:endParaRPr lang="da-DK" sz="1600" dirty="0">
              <a:solidFill>
                <a:schemeClr val="tx1"/>
              </a:solidFill>
              <a:latin typeface="Arial" pitchFamily="34" charset="0"/>
              <a:cs typeface="Arial" pitchFamily="34" charset="0"/>
            </a:endParaRPr>
          </a:p>
          <a:p>
            <a:pPr marL="447675" indent="-285750" algn="l" defTabSz="360000">
              <a:lnSpc>
                <a:spcPct val="135000"/>
              </a:lnSpc>
              <a:spcBef>
                <a:spcPts val="0"/>
              </a:spcBef>
              <a:buFont typeface="Arial" pitchFamily="34" charset="0"/>
              <a:buChar char="•"/>
            </a:pPr>
            <a:r>
              <a:rPr lang="da-DK" sz="1600" dirty="0" smtClean="0">
                <a:solidFill>
                  <a:schemeClr val="tx1"/>
                </a:solidFill>
                <a:latin typeface="Arial" pitchFamily="34" charset="0"/>
                <a:cs typeface="Arial" pitchFamily="34" charset="0"/>
              </a:rPr>
              <a:t>"Begrebsjurisprudens"?</a:t>
            </a:r>
          </a:p>
          <a:p>
            <a:pPr marL="447675" indent="-285750" algn="l" defTabSz="360000">
              <a:lnSpc>
                <a:spcPct val="135000"/>
              </a:lnSpc>
              <a:spcBef>
                <a:spcPts val="0"/>
              </a:spcBef>
              <a:buFont typeface="Arial" pitchFamily="34" charset="0"/>
              <a:buChar char="•"/>
            </a:pPr>
            <a:endParaRPr lang="da-DK" sz="1600" dirty="0" smtClean="0">
              <a:solidFill>
                <a:schemeClr val="tx1"/>
              </a:solidFill>
              <a:latin typeface="Arial" pitchFamily="34" charset="0"/>
              <a:cs typeface="Arial" pitchFamily="34" charset="0"/>
            </a:endParaRP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14</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3341258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609600" indent="-609600" algn="just">
              <a:lnSpc>
                <a:spcPct val="135000"/>
              </a:lnSpc>
              <a:spcBef>
                <a:spcPts val="1800"/>
              </a:spcBef>
              <a:buFontTx/>
              <a:buAutoNum type="arabicPeriod"/>
              <a:tabLst>
                <a:tab pos="358775" algn="l"/>
              </a:tabLst>
            </a:pPr>
            <a:endParaRPr lang="da-DK" sz="1800" dirty="0" smtClean="0">
              <a:latin typeface="Arial" pitchFamily="34" charset="0"/>
              <a:cs typeface="Arial" pitchFamily="34" charset="0"/>
            </a:endParaRPr>
          </a:p>
          <a:p>
            <a:pPr marL="609600" indent="-609600" algn="just">
              <a:lnSpc>
                <a:spcPct val="135000"/>
              </a:lnSpc>
              <a:spcBef>
                <a:spcPts val="1800"/>
              </a:spcBef>
              <a:buFontTx/>
              <a:buAutoNum type="arabicPeriod"/>
              <a:tabLst>
                <a:tab pos="358775" algn="l"/>
              </a:tabLst>
            </a:pPr>
            <a:endParaRPr lang="da-DK" sz="1800" dirty="0">
              <a:latin typeface="Arial" pitchFamily="34" charset="0"/>
              <a:cs typeface="Arial" pitchFamily="34" charset="0"/>
            </a:endParaRPr>
          </a:p>
          <a:p>
            <a:pPr marL="609600" indent="-609600" algn="just">
              <a:lnSpc>
                <a:spcPct val="135000"/>
              </a:lnSpc>
              <a:spcBef>
                <a:spcPts val="1800"/>
              </a:spcBef>
              <a:buFontTx/>
              <a:buAutoNum type="arabicPeriod"/>
              <a:tabLst>
                <a:tab pos="358775" algn="l"/>
              </a:tabLst>
            </a:pPr>
            <a:r>
              <a:rPr lang="da-DK" sz="1800" dirty="0" smtClean="0">
                <a:latin typeface="Arial" pitchFamily="34" charset="0"/>
                <a:cs typeface="Arial" pitchFamily="34" charset="0"/>
              </a:rPr>
              <a:t>Overordnede bemærkninger</a:t>
            </a:r>
            <a:endParaRPr lang="da-DK" sz="1800" dirty="0">
              <a:latin typeface="Arial" pitchFamily="34" charset="0"/>
              <a:cs typeface="Arial" pitchFamily="34" charset="0"/>
            </a:endParaRPr>
          </a:p>
          <a:p>
            <a:pPr marL="609600" indent="-609600" algn="just">
              <a:lnSpc>
                <a:spcPct val="135000"/>
              </a:lnSpc>
              <a:spcBef>
                <a:spcPts val="1800"/>
              </a:spcBef>
              <a:buFontTx/>
              <a:buAutoNum type="arabicPeriod"/>
              <a:tabLst>
                <a:tab pos="358775" algn="l"/>
              </a:tabLst>
            </a:pPr>
            <a:endParaRPr lang="da-DK" sz="1800" dirty="0">
              <a:latin typeface="Arial" pitchFamily="34" charset="0"/>
              <a:cs typeface="Arial" pitchFamily="34" charset="0"/>
            </a:endParaRPr>
          </a:p>
          <a:p>
            <a:pPr marL="609600" indent="-609600" algn="just">
              <a:lnSpc>
                <a:spcPct val="135000"/>
              </a:lnSpc>
              <a:spcBef>
                <a:spcPts val="1800"/>
              </a:spcBef>
              <a:buFontTx/>
              <a:buAutoNum type="arabicPeriod"/>
              <a:tabLst>
                <a:tab pos="358775" algn="l"/>
              </a:tabLst>
            </a:pPr>
            <a:r>
              <a:rPr lang="da-DK" sz="1800" dirty="0">
                <a:latin typeface="Arial" pitchFamily="34" charset="0"/>
                <a:cs typeface="Arial" pitchFamily="34" charset="0"/>
              </a:rPr>
              <a:t>Referenceprodukter</a:t>
            </a:r>
          </a:p>
          <a:p>
            <a:pPr marL="609600" indent="-609600" algn="just">
              <a:lnSpc>
                <a:spcPct val="135000"/>
              </a:lnSpc>
              <a:spcBef>
                <a:spcPts val="1800"/>
              </a:spcBef>
              <a:buFontTx/>
              <a:buAutoNum type="arabicPeriod"/>
              <a:tabLst>
                <a:tab pos="358775" algn="l"/>
              </a:tabLst>
            </a:pPr>
            <a:endParaRPr lang="da-DK" sz="1800" dirty="0">
              <a:latin typeface="Arial" pitchFamily="34" charset="0"/>
              <a:cs typeface="Arial" pitchFamily="34" charset="0"/>
            </a:endParaRPr>
          </a:p>
          <a:p>
            <a:pPr marL="609600" indent="-609600" algn="just">
              <a:lnSpc>
                <a:spcPct val="135000"/>
              </a:lnSpc>
              <a:spcBef>
                <a:spcPts val="1800"/>
              </a:spcBef>
              <a:buFontTx/>
              <a:buAutoNum type="arabicPeriod"/>
              <a:tabLst>
                <a:tab pos="358775" algn="l"/>
              </a:tabLst>
            </a:pPr>
            <a:r>
              <a:rPr lang="da-DK" sz="1800" dirty="0">
                <a:latin typeface="Arial" pitchFamily="34" charset="0"/>
                <a:cs typeface="Arial" pitchFamily="34" charset="0"/>
              </a:rPr>
              <a:t>Forbehold</a:t>
            </a:r>
          </a:p>
          <a:p>
            <a:pPr marL="609600" indent="-609600" algn="just">
              <a:lnSpc>
                <a:spcPct val="135000"/>
              </a:lnSpc>
              <a:spcBef>
                <a:spcPts val="1800"/>
              </a:spcBef>
              <a:buFontTx/>
              <a:buAutoNum type="arabicPeriod"/>
              <a:tabLst>
                <a:tab pos="358775" algn="l"/>
              </a:tabLst>
            </a:pPr>
            <a:endParaRPr lang="da-DK" sz="1800" dirty="0">
              <a:latin typeface="Arial" pitchFamily="34" charset="0"/>
              <a:cs typeface="Arial" pitchFamily="34" charset="0"/>
            </a:endParaRPr>
          </a:p>
          <a:p>
            <a:pPr marL="609600" indent="-609600" algn="just">
              <a:lnSpc>
                <a:spcPct val="135000"/>
              </a:lnSpc>
              <a:spcBef>
                <a:spcPts val="1800"/>
              </a:spcBef>
              <a:buFontTx/>
              <a:buAutoNum type="arabicPeriod"/>
              <a:tabLst>
                <a:tab pos="358775" algn="l"/>
              </a:tabLst>
            </a:pPr>
            <a:r>
              <a:rPr lang="da-DK" sz="1800" dirty="0">
                <a:latin typeface="Arial" pitchFamily="34" charset="0"/>
                <a:cs typeface="Arial" pitchFamily="34" charset="0"/>
              </a:rPr>
              <a:t>OPP-kontrakter</a:t>
            </a: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2</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4107638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Overordnede bemærkninger</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7312" indent="-285750" algn="l" defTabSz="360000">
              <a:lnSpc>
                <a:spcPct val="135000"/>
              </a:lnSpc>
              <a:buFont typeface="Arial" pitchFamily="34" charset="0"/>
              <a:buChar char="•"/>
              <a:tabLst>
                <a:tab pos="720000" algn="l"/>
                <a:tab pos="1080000" algn="l"/>
              </a:tabLst>
            </a:pPr>
            <a:endParaRPr lang="da-DK" sz="1800" dirty="0" smtClean="0">
              <a:solidFill>
                <a:schemeClr val="tx1"/>
              </a:solidFill>
              <a:latin typeface="Arial" pitchFamily="34" charset="0"/>
              <a:cs typeface="Arial" pitchFamily="34" charset="0"/>
            </a:endParaRPr>
          </a:p>
          <a:p>
            <a:pPr marL="87312" indent="-285750" algn="l" defTabSz="360000">
              <a:lnSpc>
                <a:spcPct val="135000"/>
              </a:lnSpc>
              <a:buFont typeface="Arial" pitchFamily="34" charset="0"/>
              <a:buChar char="•"/>
              <a:tabLst>
                <a:tab pos="720000" algn="l"/>
                <a:tab pos="1080000" algn="l"/>
              </a:tabLst>
            </a:pPr>
            <a:endParaRPr lang="da-DK" sz="1800" dirty="0" smtClean="0">
              <a:solidFill>
                <a:schemeClr val="tx1"/>
              </a:solidFill>
              <a:latin typeface="Arial" pitchFamily="34" charset="0"/>
              <a:cs typeface="Arial" pitchFamily="34" charset="0"/>
            </a:endParaRPr>
          </a:p>
          <a:p>
            <a:pPr marL="87312" indent="-285750" algn="l" defTabSz="360000">
              <a:lnSpc>
                <a:spcPct val="135000"/>
              </a:lnSpc>
              <a:buFont typeface="Arial" pitchFamily="34" charset="0"/>
              <a:buChar char="•"/>
              <a:tabLst>
                <a:tab pos="720000" algn="l"/>
                <a:tab pos="1080000" algn="l"/>
              </a:tabLst>
            </a:pPr>
            <a:r>
              <a:rPr lang="da-DK" sz="1800" dirty="0" smtClean="0">
                <a:solidFill>
                  <a:schemeClr val="tx1"/>
                </a:solidFill>
                <a:latin typeface="Arial" pitchFamily="34" charset="0"/>
                <a:cs typeface="Arial" pitchFamily="34" charset="0"/>
              </a:rPr>
              <a:t>De forskellige hensyn</a:t>
            </a:r>
          </a:p>
          <a:p>
            <a:pPr marL="544512" lvl="1" indent="-285750" algn="l" defTabSz="360000">
              <a:lnSpc>
                <a:spcPct val="135000"/>
              </a:lnSpc>
              <a:buFont typeface="Arial" pitchFamily="34" charset="0"/>
              <a:buChar char="•"/>
              <a:tabLst>
                <a:tab pos="720000" algn="l"/>
                <a:tab pos="1080000" algn="l"/>
              </a:tabLst>
            </a:pPr>
            <a:endParaRPr lang="da-DK" sz="1600" dirty="0" smtClean="0">
              <a:solidFill>
                <a:schemeClr val="tx1"/>
              </a:solidFill>
              <a:latin typeface="Arial" pitchFamily="34" charset="0"/>
              <a:cs typeface="Arial" pitchFamily="34" charset="0"/>
            </a:endParaRPr>
          </a:p>
          <a:p>
            <a:pPr marL="544512" lvl="1" indent="-285750" algn="l" defTabSz="360000">
              <a:lnSpc>
                <a:spcPct val="135000"/>
              </a:lnSpc>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Udbudsretten</a:t>
            </a:r>
          </a:p>
          <a:p>
            <a:pPr marL="1001712" lvl="2" indent="-285750" algn="l" defTabSz="360000">
              <a:lnSpc>
                <a:spcPct val="135000"/>
              </a:lnSpc>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Hensynet til fri bevægelighed, effektiv konkurrence, ligebehandling m.v.</a:t>
            </a:r>
          </a:p>
          <a:p>
            <a:pPr marL="1001712" lvl="2" indent="-285750" algn="l" defTabSz="360000">
              <a:lnSpc>
                <a:spcPct val="135000"/>
              </a:lnSpc>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"Traktatkonform" tilgang</a:t>
            </a:r>
          </a:p>
          <a:p>
            <a:pPr marL="544512" lvl="1" indent="-285750" algn="l" defTabSz="360000">
              <a:lnSpc>
                <a:spcPct val="135000"/>
              </a:lnSpc>
              <a:buFont typeface="Arial" pitchFamily="34" charset="0"/>
              <a:buChar char="•"/>
              <a:tabLst>
                <a:tab pos="720000" algn="l"/>
                <a:tab pos="1080000" algn="l"/>
              </a:tabLst>
            </a:pPr>
            <a:endParaRPr lang="da-DK" sz="1600" dirty="0" smtClean="0">
              <a:solidFill>
                <a:schemeClr val="tx1"/>
              </a:solidFill>
              <a:latin typeface="Arial" pitchFamily="34" charset="0"/>
              <a:cs typeface="Arial" pitchFamily="34" charset="0"/>
            </a:endParaRPr>
          </a:p>
          <a:p>
            <a:pPr marL="544512" lvl="1" indent="-285750" algn="l" defTabSz="360000">
              <a:lnSpc>
                <a:spcPct val="135000"/>
              </a:lnSpc>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Entreprisekontrakter</a:t>
            </a:r>
          </a:p>
          <a:p>
            <a:pPr marL="1001712" lvl="2" indent="-285750" algn="l" defTabSz="360000">
              <a:lnSpc>
                <a:spcPct val="135000"/>
              </a:lnSpc>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Hensynet til rimelig afbalancering af parternes interesser, "</a:t>
            </a:r>
            <a:r>
              <a:rPr lang="da-DK" sz="1600" dirty="0" err="1" smtClean="0">
                <a:solidFill>
                  <a:schemeClr val="tx1"/>
                </a:solidFill>
                <a:latin typeface="Arial" pitchFamily="34" charset="0"/>
                <a:cs typeface="Arial" pitchFamily="34" charset="0"/>
              </a:rPr>
              <a:t>agreed</a:t>
            </a:r>
            <a:r>
              <a:rPr lang="da-DK" sz="1600" dirty="0" smtClean="0">
                <a:solidFill>
                  <a:schemeClr val="tx1"/>
                </a:solidFill>
                <a:latin typeface="Arial" pitchFamily="34" charset="0"/>
                <a:cs typeface="Arial" pitchFamily="34" charset="0"/>
              </a:rPr>
              <a:t> </a:t>
            </a:r>
            <a:r>
              <a:rPr lang="da-DK" sz="1600" dirty="0" err="1" smtClean="0">
                <a:solidFill>
                  <a:schemeClr val="tx1"/>
                </a:solidFill>
                <a:latin typeface="Arial" pitchFamily="34" charset="0"/>
                <a:cs typeface="Arial" pitchFamily="34" charset="0"/>
              </a:rPr>
              <a:t>documents</a:t>
            </a:r>
            <a:r>
              <a:rPr lang="da-DK" sz="1600" dirty="0" smtClean="0">
                <a:solidFill>
                  <a:schemeClr val="tx1"/>
                </a:solidFill>
                <a:latin typeface="Arial" pitchFamily="34" charset="0"/>
                <a:cs typeface="Arial" pitchFamily="34" charset="0"/>
              </a:rPr>
              <a:t>" m.v.</a:t>
            </a:r>
          </a:p>
          <a:p>
            <a:pPr marL="1001712" lvl="2" indent="-285750" algn="l" defTabSz="360000">
              <a:lnSpc>
                <a:spcPct val="135000"/>
              </a:lnSpc>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"AB-konform" tilgang</a:t>
            </a:r>
          </a:p>
          <a:p>
            <a:pPr marL="544512" lvl="1" indent="-285750" algn="l" defTabSz="360000">
              <a:lnSpc>
                <a:spcPct val="135000"/>
              </a:lnSpc>
              <a:buFont typeface="Arial" pitchFamily="34" charset="0"/>
              <a:buChar char="•"/>
              <a:tabLst>
                <a:tab pos="720000" algn="l"/>
                <a:tab pos="1080000" algn="l"/>
              </a:tabLst>
            </a:pPr>
            <a:endParaRPr lang="da-DK" sz="1800" dirty="0" smtClean="0">
              <a:solidFill>
                <a:schemeClr val="tx1"/>
              </a:solidFill>
              <a:latin typeface="Arial" pitchFamily="34" charset="0"/>
              <a:cs typeface="Arial" pitchFamily="34" charset="0"/>
            </a:endParaRPr>
          </a:p>
          <a:p>
            <a:pPr algn="l" defTabSz="360000">
              <a:lnSpc>
                <a:spcPct val="135000"/>
              </a:lnSpc>
              <a:tabLst>
                <a:tab pos="720000" algn="l"/>
                <a:tab pos="1080000" algn="l"/>
              </a:tabLst>
            </a:pPr>
            <a:endParaRPr lang="da-DK" sz="1800" dirty="0" smtClean="0">
              <a:solidFill>
                <a:schemeClr val="tx1"/>
              </a:solidFill>
              <a:latin typeface="Arial" pitchFamily="34" charset="0"/>
              <a:cs typeface="Arial" pitchFamily="34" charset="0"/>
            </a:endParaRPr>
          </a:p>
          <a:p>
            <a:pPr marL="544512" lvl="1" indent="-285750" algn="l" defTabSz="360000">
              <a:lnSpc>
                <a:spcPct val="135000"/>
              </a:lnSpc>
              <a:buFont typeface="Arial" pitchFamily="34" charset="0"/>
              <a:buChar char="•"/>
              <a:tabLst>
                <a:tab pos="720000" algn="l"/>
                <a:tab pos="1080000" algn="l"/>
              </a:tabLst>
            </a:pPr>
            <a:endParaRPr lang="da-DK" sz="1800" dirty="0">
              <a:solidFill>
                <a:schemeClr val="tx1"/>
              </a:solidFill>
              <a:latin typeface="Arial" pitchFamily="34" charset="0"/>
              <a:cs typeface="Arial" pitchFamily="34" charset="0"/>
            </a:endParaRPr>
          </a:p>
          <a:p>
            <a:pPr marL="87312" indent="-285750" algn="l" defTabSz="360000">
              <a:lnSpc>
                <a:spcPct val="135000"/>
              </a:lnSpc>
              <a:buFont typeface="Arial" pitchFamily="34" charset="0"/>
              <a:buChar char="•"/>
              <a:tabLst>
                <a:tab pos="720000" algn="l"/>
                <a:tab pos="1080000" algn="l"/>
              </a:tabLst>
            </a:pPr>
            <a:endParaRPr lang="da-DK" sz="2200" dirty="0" smtClean="0">
              <a:solidFill>
                <a:schemeClr val="tx1"/>
              </a:solidFill>
              <a:latin typeface="Arial" pitchFamily="34" charset="0"/>
              <a:cs typeface="Arial" pitchFamily="34" charset="0"/>
            </a:endParaRP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3</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3991296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Overordnede bemærkninger</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44512" lvl="1" indent="-285750" algn="l" defTabSz="360000">
              <a:lnSpc>
                <a:spcPct val="135000"/>
              </a:lnSpc>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a:p>
            <a:pPr marL="544512" lvl="1" indent="-285750" algn="l" defTabSz="360000">
              <a:lnSpc>
                <a:spcPct val="135000"/>
              </a:lnSpc>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Udgangspunkt: (Næsten) "vandtætte skotter"</a:t>
            </a:r>
          </a:p>
          <a:p>
            <a:pPr marL="1001712" lvl="2" indent="-285750" algn="l" defTabSz="360000">
              <a:lnSpc>
                <a:spcPct val="135000"/>
              </a:lnSpc>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Udbudsreglerne anerkender som hovedregel </a:t>
            </a:r>
            <a:r>
              <a:rPr lang="da-DK" sz="1400" u="sng" dirty="0" smtClean="0">
                <a:solidFill>
                  <a:schemeClr val="tx1"/>
                </a:solidFill>
                <a:latin typeface="Arial" pitchFamily="34" charset="0"/>
                <a:cs typeface="Arial" pitchFamily="34" charset="0"/>
              </a:rPr>
              <a:t>aftalefriheden</a:t>
            </a:r>
            <a:r>
              <a:rPr lang="da-DK" sz="1400" dirty="0" smtClean="0">
                <a:solidFill>
                  <a:schemeClr val="tx1"/>
                </a:solidFill>
                <a:latin typeface="Arial" pitchFamily="34" charset="0"/>
                <a:cs typeface="Arial" pitchFamily="34" charset="0"/>
              </a:rPr>
              <a:t> – se f.eks. </a:t>
            </a:r>
            <a:r>
              <a:rPr lang="da-DK" sz="1400" dirty="0" err="1" smtClean="0">
                <a:solidFill>
                  <a:schemeClr val="tx1"/>
                </a:solidFill>
                <a:latin typeface="Arial" pitchFamily="34" charset="0"/>
                <a:cs typeface="Arial" pitchFamily="34" charset="0"/>
              </a:rPr>
              <a:t>KfU</a:t>
            </a:r>
            <a:r>
              <a:rPr lang="da-DK" sz="1400" dirty="0" smtClean="0">
                <a:solidFill>
                  <a:schemeClr val="tx1"/>
                </a:solidFill>
                <a:latin typeface="Arial" pitchFamily="34" charset="0"/>
                <a:cs typeface="Arial" pitchFamily="34" charset="0"/>
              </a:rPr>
              <a:t> 29. juli 2011 (</a:t>
            </a:r>
            <a:r>
              <a:rPr lang="da-DK" sz="1400" dirty="0" err="1" smtClean="0">
                <a:solidFill>
                  <a:schemeClr val="tx1"/>
                </a:solidFill>
                <a:latin typeface="Arial" pitchFamily="34" charset="0"/>
                <a:cs typeface="Arial" pitchFamily="34" charset="0"/>
              </a:rPr>
              <a:t>Social-Medicinsk</a:t>
            </a:r>
            <a:r>
              <a:rPr lang="da-DK" sz="1400" dirty="0" smtClean="0">
                <a:solidFill>
                  <a:schemeClr val="tx1"/>
                </a:solidFill>
                <a:latin typeface="Arial" pitchFamily="34" charset="0"/>
                <a:cs typeface="Arial" pitchFamily="34" charset="0"/>
              </a:rPr>
              <a:t> Tolkeservice A/S mod Region Hovedstaden): </a:t>
            </a:r>
          </a:p>
          <a:p>
            <a:pPr marL="981075" lvl="2" algn="l" defTabSz="360000">
              <a:lnSpc>
                <a:spcPct val="135000"/>
              </a:lnSpc>
              <a:tabLst>
                <a:tab pos="982663" algn="l"/>
                <a:tab pos="1079500" algn="l"/>
              </a:tabLst>
            </a:pPr>
            <a:r>
              <a:rPr lang="da-DK" sz="1400" dirty="0">
                <a:solidFill>
                  <a:schemeClr val="tx1"/>
                </a:solidFill>
                <a:latin typeface="Arial" pitchFamily="34" charset="0"/>
                <a:cs typeface="Arial" pitchFamily="34" charset="0"/>
              </a:rPr>
              <a:t>	</a:t>
            </a:r>
            <a:r>
              <a:rPr lang="da-DK" sz="1400" dirty="0" smtClean="0">
                <a:solidFill>
                  <a:schemeClr val="tx1"/>
                </a:solidFill>
                <a:latin typeface="Arial" pitchFamily="34" charset="0"/>
                <a:cs typeface="Arial" pitchFamily="34" charset="0"/>
              </a:rPr>
              <a:t>"</a:t>
            </a:r>
            <a:r>
              <a:rPr lang="da-DK" sz="1400" i="1" dirty="0" smtClean="0">
                <a:solidFill>
                  <a:schemeClr val="tx1"/>
                </a:solidFill>
                <a:latin typeface="Arial" pitchFamily="34" charset="0"/>
                <a:cs typeface="Arial" pitchFamily="34" charset="0"/>
              </a:rPr>
              <a:t>Den omtvistede kontraktbestemmelse retter sig efter sit indhold mod tilbudsgivere, der har fået kontrakten tildelt i strid med udbudsreglerne og som efter bestemmelsen afskæres fra at kræve erstatning efter de sædvanlige regler om erstatning for kontraktbrud i den situation, hvor ordregiveren ophæver den aftale, der er indgået i strid med udbudsreglerne. Den form for erstatning er ikke reguleret i udbudsreglerne. Bestemmelsen omhandler ikke de erstatningskrav, der udspringer af kontroldirektivet."</a:t>
            </a:r>
          </a:p>
          <a:p>
            <a:pPr marL="981075" lvl="1" indent="-285750" algn="l" defTabSz="360000">
              <a:lnSpc>
                <a:spcPct val="135000"/>
              </a:lnSpc>
              <a:buFont typeface="Arial" pitchFamily="34" charset="0"/>
              <a:buChar char="•"/>
              <a:tabLst>
                <a:tab pos="982663" algn="l"/>
                <a:tab pos="1079500" algn="l"/>
              </a:tabLst>
            </a:pPr>
            <a:r>
              <a:rPr lang="da-DK" sz="1400" dirty="0" smtClean="0">
                <a:solidFill>
                  <a:schemeClr val="tx1"/>
                </a:solidFill>
                <a:latin typeface="Arial" pitchFamily="34" charset="0"/>
                <a:cs typeface="Arial" pitchFamily="34" charset="0"/>
              </a:rPr>
              <a:t>Efter kontraktindgåelsen har udbudsreglerne som hovedregel </a:t>
            </a:r>
            <a:r>
              <a:rPr lang="da-DK" sz="1400" u="sng" dirty="0" smtClean="0">
                <a:solidFill>
                  <a:schemeClr val="tx1"/>
                </a:solidFill>
                <a:latin typeface="Arial" pitchFamily="34" charset="0"/>
                <a:cs typeface="Arial" pitchFamily="34" charset="0"/>
              </a:rPr>
              <a:t>udspillet deres rolle</a:t>
            </a:r>
            <a:r>
              <a:rPr lang="da-DK" sz="1400" dirty="0" smtClean="0">
                <a:solidFill>
                  <a:schemeClr val="tx1"/>
                </a:solidFill>
                <a:latin typeface="Arial" pitchFamily="34" charset="0"/>
                <a:cs typeface="Arial" pitchFamily="34" charset="0"/>
              </a:rPr>
              <a:t> – se f.eks. </a:t>
            </a:r>
            <a:r>
              <a:rPr lang="da-DK" sz="1400" dirty="0" err="1" smtClean="0">
                <a:solidFill>
                  <a:schemeClr val="tx1"/>
                </a:solidFill>
                <a:latin typeface="Arial" pitchFamily="34" charset="0"/>
                <a:cs typeface="Arial" pitchFamily="34" charset="0"/>
              </a:rPr>
              <a:t>KfU</a:t>
            </a:r>
            <a:r>
              <a:rPr lang="da-DK" sz="1400" dirty="0" smtClean="0">
                <a:solidFill>
                  <a:schemeClr val="tx1"/>
                </a:solidFill>
                <a:latin typeface="Arial" pitchFamily="34" charset="0"/>
                <a:cs typeface="Arial" pitchFamily="34" charset="0"/>
              </a:rPr>
              <a:t> 22. juni 2011 (Ecolab ApS mod Region Sjælland): </a:t>
            </a:r>
          </a:p>
          <a:p>
            <a:pPr marL="981075" lvl="2" algn="l" defTabSz="360000">
              <a:lnSpc>
                <a:spcPct val="135000"/>
              </a:lnSpc>
              <a:tabLst>
                <a:tab pos="982663" algn="l"/>
                <a:tab pos="1079500" algn="l"/>
              </a:tabLst>
            </a:pPr>
            <a:r>
              <a:rPr lang="da-DK" sz="1400" dirty="0" smtClean="0">
                <a:solidFill>
                  <a:schemeClr val="tx1"/>
                </a:solidFill>
                <a:latin typeface="Arial" pitchFamily="34" charset="0"/>
                <a:cs typeface="Arial" pitchFamily="34" charset="0"/>
              </a:rPr>
              <a:t>"</a:t>
            </a:r>
            <a:r>
              <a:rPr lang="da-DK" sz="1400" i="1" dirty="0" smtClean="0">
                <a:solidFill>
                  <a:schemeClr val="tx1"/>
                </a:solidFill>
                <a:latin typeface="Arial" pitchFamily="34" charset="0"/>
                <a:cs typeface="Arial" pitchFamily="34" charset="0"/>
              </a:rPr>
              <a:t>... Derimod har klagenævnet ikke kompetence til at behandle klager, der vedrører spørgsmål om overholdelse af kontrakter indgået mellem en myndighed og en virksomhed ..."</a:t>
            </a:r>
          </a:p>
          <a:p>
            <a:pPr marL="544512" lvl="1" indent="-285750" algn="l" defTabSz="360000">
              <a:lnSpc>
                <a:spcPct val="135000"/>
              </a:lnSpc>
              <a:buFont typeface="Arial" pitchFamily="34" charset="0"/>
              <a:buChar char="•"/>
              <a:tabLst>
                <a:tab pos="719138" algn="l"/>
                <a:tab pos="1346200" algn="l"/>
              </a:tabLst>
            </a:pPr>
            <a:r>
              <a:rPr lang="da-DK" sz="1400" dirty="0" err="1" smtClean="0">
                <a:solidFill>
                  <a:schemeClr val="tx1"/>
                </a:solidFill>
                <a:latin typeface="Arial" pitchFamily="34" charset="0"/>
                <a:cs typeface="Arial" pitchFamily="34" charset="0"/>
              </a:rPr>
              <a:t>Modif</a:t>
            </a:r>
            <a:r>
              <a:rPr lang="da-DK" sz="1400" dirty="0" smtClean="0">
                <a:solidFill>
                  <a:schemeClr val="tx1"/>
                </a:solidFill>
                <a:latin typeface="Arial" pitchFamily="34" charset="0"/>
                <a:cs typeface="Arial" pitchFamily="34" charset="0"/>
              </a:rPr>
              <a:t>. 1: 	Udbudspligten genopvågner ved væsentlige 			kontraktændringer m.v.</a:t>
            </a:r>
          </a:p>
          <a:p>
            <a:pPr marL="544512" lvl="1" indent="-285750" algn="l" defTabSz="360000">
              <a:lnSpc>
                <a:spcPct val="135000"/>
              </a:lnSpc>
              <a:buFont typeface="Arial" pitchFamily="34" charset="0"/>
              <a:buChar char="•"/>
              <a:tabLst>
                <a:tab pos="719138" algn="l"/>
                <a:tab pos="1346200" algn="l"/>
              </a:tabLst>
            </a:pPr>
            <a:r>
              <a:rPr lang="da-DK" sz="1400" dirty="0" err="1" smtClean="0">
                <a:solidFill>
                  <a:schemeClr val="tx1"/>
                </a:solidFill>
                <a:latin typeface="Arial" pitchFamily="34" charset="0"/>
                <a:cs typeface="Arial" pitchFamily="34" charset="0"/>
              </a:rPr>
              <a:t>Modif</a:t>
            </a:r>
            <a:r>
              <a:rPr lang="da-DK" sz="1400" dirty="0" smtClean="0">
                <a:solidFill>
                  <a:schemeClr val="tx1"/>
                </a:solidFill>
                <a:latin typeface="Arial" pitchFamily="34" charset="0"/>
                <a:cs typeface="Arial" pitchFamily="34" charset="0"/>
              </a:rPr>
              <a:t>. 2</a:t>
            </a:r>
            <a:r>
              <a:rPr lang="da-DK" sz="1400" smtClean="0">
                <a:solidFill>
                  <a:schemeClr val="tx1"/>
                </a:solidFill>
                <a:latin typeface="Arial" pitchFamily="34" charset="0"/>
                <a:cs typeface="Arial" pitchFamily="34" charset="0"/>
              </a:rPr>
              <a:t>: 	Andre </a:t>
            </a:r>
            <a:r>
              <a:rPr lang="da-DK" sz="1400" dirty="0" smtClean="0">
                <a:solidFill>
                  <a:schemeClr val="tx1"/>
                </a:solidFill>
                <a:latin typeface="Arial" pitchFamily="34" charset="0"/>
                <a:cs typeface="Arial" pitchFamily="34" charset="0"/>
              </a:rPr>
              <a:t>udbudsretlige efterdønninger?</a:t>
            </a: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4</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23428877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Referenceprodukter</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defTabSz="360000">
              <a:lnSpc>
                <a:spcPct val="135000"/>
              </a:lnSpc>
              <a:spcBef>
                <a:spcPts val="0"/>
              </a:spcBef>
              <a:buFont typeface="Arial" pitchFamily="34" charset="0"/>
              <a:buChar char="•"/>
              <a:tabLst>
                <a:tab pos="720000" algn="l"/>
                <a:tab pos="1080000" algn="l"/>
              </a:tabLst>
            </a:pPr>
            <a:endParaRPr lang="da-DK" sz="1600" dirty="0" smtClean="0">
              <a:solidFill>
                <a:schemeClr val="tx1"/>
              </a:solidFill>
              <a:latin typeface="Arial" pitchFamily="34" charset="0"/>
              <a:cs typeface="Arial" pitchFamily="34" charset="0"/>
            </a:endParaRPr>
          </a:p>
          <a:p>
            <a:pPr marL="285750" indent="-285750"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Påvirkes kravene til "rigtig ydelse" af produktangivelser i strid med udbudsreglerne?</a:t>
            </a:r>
            <a:endParaRPr lang="da-DK" sz="1600" dirty="0">
              <a:solidFill>
                <a:schemeClr val="tx1"/>
              </a:solidFill>
              <a:latin typeface="Arial" pitchFamily="34" charset="0"/>
              <a:cs typeface="Arial" pitchFamily="34" charset="0"/>
            </a:endParaRPr>
          </a:p>
          <a:p>
            <a:pPr marL="742950" lvl="1" indent="-285750" algn="l" defTabSz="360000">
              <a:lnSpc>
                <a:spcPct val="135000"/>
              </a:lnSpc>
              <a:spcBef>
                <a:spcPts val="0"/>
              </a:spcBef>
              <a:buFont typeface="Arial" pitchFamily="34" charset="0"/>
              <a:buChar char="•"/>
              <a:tabLst>
                <a:tab pos="720000" algn="l"/>
                <a:tab pos="1080000" algn="l"/>
              </a:tabLst>
            </a:pPr>
            <a:endParaRPr lang="da-DK" sz="1400" dirty="0">
              <a:solidFill>
                <a:schemeClr val="tx1"/>
              </a:solidFill>
              <a:latin typeface="Arial" pitchFamily="34" charset="0"/>
              <a:cs typeface="Arial" pitchFamily="34" charset="0"/>
            </a:endParaRPr>
          </a:p>
          <a:p>
            <a:pPr marL="285750" indent="-285750"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Udbudsretten</a:t>
            </a:r>
          </a:p>
          <a:p>
            <a:pPr marL="742950" lvl="1" indent="-285750" algn="l" defTabSz="360000">
              <a:lnSpc>
                <a:spcPct val="135000"/>
              </a:lnSpc>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EU-udbud: Udbudsdirektivets artikel 23, stk. 8 og forsyningsvirksomhedsdirektivet artikel 34, stk. 8</a:t>
            </a:r>
          </a:p>
          <a:p>
            <a:pPr marL="742950" lvl="1" indent="-285750" algn="l" defTabSz="360000">
              <a:lnSpc>
                <a:spcPct val="135000"/>
              </a:lnSpc>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Tilbudsloven: EU-Domstolens kendelse af 3. december 2001 i sag C-59/00 (Mousten Vestergaard/Spøttrup Boligselskab): "</a:t>
            </a:r>
            <a:r>
              <a:rPr lang="da-DK" sz="1400" i="1" dirty="0" smtClean="0">
                <a:solidFill>
                  <a:schemeClr val="tx1"/>
                </a:solidFill>
                <a:latin typeface="Arial" pitchFamily="34" charset="0"/>
                <a:cs typeface="Arial" pitchFamily="34" charset="0"/>
              </a:rPr>
              <a:t>Det fremgår således af retspraksis, at uanset en offentlig bygge- og anlægskontrakt ikke overskrider de tærskelværdier ... er </a:t>
            </a:r>
            <a:r>
              <a:rPr lang="da-DK" sz="1400" i="1" u="sng" dirty="0" smtClean="0">
                <a:solidFill>
                  <a:schemeClr val="tx1"/>
                </a:solidFill>
                <a:latin typeface="Arial" pitchFamily="34" charset="0"/>
                <a:cs typeface="Arial" pitchFamily="34" charset="0"/>
              </a:rPr>
              <a:t>Traktatens artikel 30</a:t>
            </a:r>
            <a:r>
              <a:rPr lang="da-DK" sz="1400" i="1" dirty="0" smtClean="0">
                <a:solidFill>
                  <a:schemeClr val="tx1"/>
                </a:solidFill>
                <a:latin typeface="Arial" pitchFamily="34" charset="0"/>
                <a:cs typeface="Arial" pitchFamily="34" charset="0"/>
              </a:rPr>
              <a:t> til hinder for, at en anden rådgivende myndighed i udbudsbetingelserne vedrørende den pågældende kontrakt indsætter en bestemmelse, hvorefter der til opfyldelsen af den pågældende kontrakt skal anvendes </a:t>
            </a:r>
            <a:r>
              <a:rPr lang="da-DK" sz="1400" i="1" u="sng" dirty="0" smtClean="0">
                <a:solidFill>
                  <a:schemeClr val="tx1"/>
                </a:solidFill>
                <a:latin typeface="Arial" pitchFamily="34" charset="0"/>
                <a:cs typeface="Arial" pitchFamily="34" charset="0"/>
              </a:rPr>
              <a:t>et bestemt fabrikat uden at der tilføjes bemærkningen "eller dermed ligestillet"</a:t>
            </a:r>
            <a:r>
              <a:rPr lang="da-DK" sz="1400" i="1" dirty="0" smtClean="0">
                <a:solidFill>
                  <a:schemeClr val="tx1"/>
                </a:solidFill>
                <a:latin typeface="Arial" pitchFamily="34" charset="0"/>
                <a:cs typeface="Arial" pitchFamily="34" charset="0"/>
              </a:rPr>
              <a:t>". (præmis 24)</a:t>
            </a:r>
          </a:p>
          <a:p>
            <a:pPr marL="742950" lvl="1" indent="-285750" algn="l" defTabSz="360000">
              <a:lnSpc>
                <a:spcPct val="135000"/>
              </a:lnSpc>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EU-udbud/tilbudsloven: Uddybning af krav til ligeværdige produkter ("</a:t>
            </a:r>
            <a:r>
              <a:rPr lang="da-DK" sz="1400" dirty="0" err="1" smtClean="0">
                <a:solidFill>
                  <a:schemeClr val="tx1"/>
                </a:solidFill>
                <a:latin typeface="Arial" pitchFamily="34" charset="0"/>
                <a:cs typeface="Arial" pitchFamily="34" charset="0"/>
              </a:rPr>
              <a:t>salient</a:t>
            </a:r>
            <a:r>
              <a:rPr lang="da-DK" sz="1400" dirty="0" smtClean="0">
                <a:solidFill>
                  <a:schemeClr val="tx1"/>
                </a:solidFill>
                <a:latin typeface="Arial" pitchFamily="34" charset="0"/>
                <a:cs typeface="Arial" pitchFamily="34" charset="0"/>
              </a:rPr>
              <a:t> </a:t>
            </a:r>
            <a:r>
              <a:rPr lang="da-DK" sz="1400" dirty="0" err="1" smtClean="0">
                <a:solidFill>
                  <a:schemeClr val="tx1"/>
                </a:solidFill>
                <a:latin typeface="Arial" pitchFamily="34" charset="0"/>
                <a:cs typeface="Arial" pitchFamily="34" charset="0"/>
              </a:rPr>
              <a:t>characteristics</a:t>
            </a:r>
            <a:r>
              <a:rPr lang="da-DK" sz="1400" dirty="0" smtClean="0">
                <a:solidFill>
                  <a:schemeClr val="tx1"/>
                </a:solidFill>
                <a:latin typeface="Arial" pitchFamily="34" charset="0"/>
                <a:cs typeface="Arial" pitchFamily="34" charset="0"/>
              </a:rPr>
              <a:t>")</a:t>
            </a:r>
          </a:p>
          <a:p>
            <a:pPr marL="742950" lvl="1" indent="-285750" algn="l" defTabSz="360000">
              <a:lnSpc>
                <a:spcPct val="135000"/>
              </a:lnSpc>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a:p>
            <a:pPr marL="285750" indent="-285750" algn="l" defTabSz="360000">
              <a:lnSpc>
                <a:spcPct val="135000"/>
              </a:lnSpc>
              <a:spcBef>
                <a:spcPts val="0"/>
              </a:spcBef>
              <a:buFont typeface="Arial" pitchFamily="34" charset="0"/>
              <a:buChar char="•"/>
              <a:tabLst>
                <a:tab pos="720000" algn="l"/>
                <a:tab pos="1080000" algn="l"/>
              </a:tabLst>
            </a:pPr>
            <a:r>
              <a:rPr lang="da-DK" sz="1600" dirty="0">
                <a:solidFill>
                  <a:schemeClr val="tx1"/>
                </a:solidFill>
                <a:latin typeface="Arial" pitchFamily="34" charset="0"/>
                <a:cs typeface="Arial" pitchFamily="34" charset="0"/>
              </a:rPr>
              <a:t>Typetilfælde</a:t>
            </a:r>
          </a:p>
          <a:p>
            <a:pPr marL="742950" lvl="1" indent="-285750" algn="l" defTabSz="360000">
              <a:lnSpc>
                <a:spcPct val="135000"/>
              </a:lnSpc>
              <a:buFont typeface="Arial" pitchFamily="34" charset="0"/>
              <a:buChar char="•"/>
              <a:tabLst>
                <a:tab pos="720000" algn="l"/>
                <a:tab pos="1080000" algn="l"/>
              </a:tabLst>
            </a:pPr>
            <a:r>
              <a:rPr lang="da-DK" sz="1400" dirty="0">
                <a:solidFill>
                  <a:schemeClr val="tx1"/>
                </a:solidFill>
                <a:latin typeface="Arial" pitchFamily="34" charset="0"/>
                <a:cs typeface="Arial" pitchFamily="34" charset="0"/>
              </a:rPr>
              <a:t>Produkt "X"</a:t>
            </a:r>
          </a:p>
          <a:p>
            <a:pPr marL="742950" lvl="1" indent="-285750" algn="l" defTabSz="360000">
              <a:lnSpc>
                <a:spcPct val="135000"/>
              </a:lnSpc>
              <a:buFont typeface="Arial" pitchFamily="34" charset="0"/>
              <a:buChar char="•"/>
              <a:tabLst>
                <a:tab pos="720000" algn="l"/>
                <a:tab pos="1080000" algn="l"/>
              </a:tabLst>
            </a:pPr>
            <a:r>
              <a:rPr lang="da-DK" sz="1400" dirty="0">
                <a:solidFill>
                  <a:schemeClr val="tx1"/>
                </a:solidFill>
                <a:latin typeface="Arial" pitchFamily="34" charset="0"/>
                <a:cs typeface="Arial" pitchFamily="34" charset="0"/>
              </a:rPr>
              <a:t>Produkt "X eller tilsvarende" – </a:t>
            </a:r>
            <a:r>
              <a:rPr lang="da-DK" sz="1400" i="1" dirty="0">
                <a:solidFill>
                  <a:schemeClr val="tx1"/>
                </a:solidFill>
                <a:latin typeface="Arial" pitchFamily="34" charset="0"/>
                <a:cs typeface="Arial" pitchFamily="34" charset="0"/>
              </a:rPr>
              <a:t>uden</a:t>
            </a:r>
            <a:r>
              <a:rPr lang="da-DK" sz="1400" dirty="0">
                <a:solidFill>
                  <a:schemeClr val="tx1"/>
                </a:solidFill>
                <a:latin typeface="Arial" pitchFamily="34" charset="0"/>
                <a:cs typeface="Arial" pitchFamily="34" charset="0"/>
              </a:rPr>
              <a:t> "</a:t>
            </a:r>
            <a:r>
              <a:rPr lang="da-DK" sz="1400" dirty="0" err="1">
                <a:solidFill>
                  <a:schemeClr val="tx1"/>
                </a:solidFill>
                <a:latin typeface="Arial" pitchFamily="34" charset="0"/>
                <a:cs typeface="Arial" pitchFamily="34" charset="0"/>
              </a:rPr>
              <a:t>salient</a:t>
            </a:r>
            <a:r>
              <a:rPr lang="da-DK" sz="1400" dirty="0">
                <a:solidFill>
                  <a:schemeClr val="tx1"/>
                </a:solidFill>
                <a:latin typeface="Arial" pitchFamily="34" charset="0"/>
                <a:cs typeface="Arial" pitchFamily="34" charset="0"/>
              </a:rPr>
              <a:t> </a:t>
            </a:r>
            <a:r>
              <a:rPr lang="da-DK" sz="1400" dirty="0" err="1">
                <a:solidFill>
                  <a:schemeClr val="tx1"/>
                </a:solidFill>
                <a:latin typeface="Arial" pitchFamily="34" charset="0"/>
                <a:cs typeface="Arial" pitchFamily="34" charset="0"/>
              </a:rPr>
              <a:t>characteristics</a:t>
            </a:r>
            <a:r>
              <a:rPr lang="da-DK" sz="1400" dirty="0">
                <a:solidFill>
                  <a:schemeClr val="tx1"/>
                </a:solidFill>
                <a:latin typeface="Arial" pitchFamily="34" charset="0"/>
                <a:cs typeface="Arial" pitchFamily="34" charset="0"/>
              </a:rPr>
              <a:t>"</a:t>
            </a:r>
          </a:p>
          <a:p>
            <a:pPr marL="742950" lvl="1" indent="-285750" algn="l" defTabSz="360000">
              <a:lnSpc>
                <a:spcPct val="135000"/>
              </a:lnSpc>
              <a:spcBef>
                <a:spcPts val="0"/>
              </a:spcBef>
              <a:buFont typeface="Arial" pitchFamily="34" charset="0"/>
              <a:buChar char="•"/>
              <a:tabLst>
                <a:tab pos="720000" algn="l"/>
                <a:tab pos="1080000" algn="l"/>
              </a:tabLst>
            </a:pPr>
            <a:r>
              <a:rPr lang="da-DK" sz="1400" dirty="0">
                <a:solidFill>
                  <a:schemeClr val="tx1"/>
                </a:solidFill>
                <a:latin typeface="Arial" pitchFamily="34" charset="0"/>
                <a:cs typeface="Arial" pitchFamily="34" charset="0"/>
              </a:rPr>
              <a:t>Produkt "X eller tilsvarende" – </a:t>
            </a:r>
            <a:r>
              <a:rPr lang="da-DK" sz="1400" i="1" dirty="0">
                <a:solidFill>
                  <a:schemeClr val="tx1"/>
                </a:solidFill>
                <a:latin typeface="Arial" pitchFamily="34" charset="0"/>
                <a:cs typeface="Arial" pitchFamily="34" charset="0"/>
              </a:rPr>
              <a:t>med</a:t>
            </a:r>
            <a:r>
              <a:rPr lang="da-DK" sz="1400" dirty="0">
                <a:solidFill>
                  <a:schemeClr val="tx1"/>
                </a:solidFill>
                <a:latin typeface="Arial" pitchFamily="34" charset="0"/>
                <a:cs typeface="Arial" pitchFamily="34" charset="0"/>
              </a:rPr>
              <a:t> "</a:t>
            </a:r>
            <a:r>
              <a:rPr lang="da-DK" sz="1400" dirty="0" err="1">
                <a:solidFill>
                  <a:schemeClr val="tx1"/>
                </a:solidFill>
                <a:latin typeface="Arial" pitchFamily="34" charset="0"/>
                <a:cs typeface="Arial" pitchFamily="34" charset="0"/>
              </a:rPr>
              <a:t>salient</a:t>
            </a:r>
            <a:r>
              <a:rPr lang="da-DK" sz="1400" dirty="0">
                <a:solidFill>
                  <a:schemeClr val="tx1"/>
                </a:solidFill>
                <a:latin typeface="Arial" pitchFamily="34" charset="0"/>
                <a:cs typeface="Arial" pitchFamily="34" charset="0"/>
              </a:rPr>
              <a:t> </a:t>
            </a:r>
            <a:r>
              <a:rPr lang="da-DK" sz="1400" dirty="0" err="1">
                <a:solidFill>
                  <a:schemeClr val="tx1"/>
                </a:solidFill>
                <a:latin typeface="Arial" pitchFamily="34" charset="0"/>
                <a:cs typeface="Arial" pitchFamily="34" charset="0"/>
              </a:rPr>
              <a:t>characteristics</a:t>
            </a:r>
            <a:r>
              <a:rPr lang="da-DK" sz="1400" dirty="0">
                <a:solidFill>
                  <a:schemeClr val="tx1"/>
                </a:solidFill>
                <a:latin typeface="Arial" pitchFamily="34" charset="0"/>
                <a:cs typeface="Arial" pitchFamily="34" charset="0"/>
              </a:rPr>
              <a:t>"</a:t>
            </a:r>
          </a:p>
          <a:p>
            <a:pPr marL="742950" lvl="1" indent="-285750" algn="l" defTabSz="360000">
              <a:lnSpc>
                <a:spcPct val="135000"/>
              </a:lnSpc>
              <a:buFont typeface="Arial" pitchFamily="34" charset="0"/>
              <a:buChar char="•"/>
              <a:tabLst>
                <a:tab pos="720000" algn="l"/>
                <a:tab pos="1080000" algn="l"/>
              </a:tabLst>
            </a:pPr>
            <a:endParaRPr lang="da-DK" sz="1400" i="1" dirty="0" smtClean="0">
              <a:solidFill>
                <a:schemeClr val="tx1"/>
              </a:solidFill>
              <a:latin typeface="Arial" pitchFamily="34" charset="0"/>
              <a:cs typeface="Arial" pitchFamily="34" charset="0"/>
            </a:endParaRPr>
          </a:p>
          <a:p>
            <a:pPr marL="742950" lvl="1" indent="-285750" algn="l" defTabSz="360000">
              <a:lnSpc>
                <a:spcPct val="135000"/>
              </a:lnSpc>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5</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3991296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Referenceprodukter</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Opnår entreprenøren "frit materialevalg" via udbudsretten?</a:t>
            </a:r>
          </a:p>
          <a:p>
            <a:pPr marL="742950" lvl="1" indent="-285750" algn="just" defTabSz="360000">
              <a:lnSpc>
                <a:spcPct val="135000"/>
              </a:lnSpc>
              <a:spcBef>
                <a:spcPts val="0"/>
              </a:spcBef>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AB 92, § 10, stk. 1, 2. pkt.: "</a:t>
            </a:r>
            <a:r>
              <a:rPr lang="da-DK" sz="1400" i="1" dirty="0" smtClean="0">
                <a:solidFill>
                  <a:schemeClr val="tx1"/>
                </a:solidFill>
                <a:latin typeface="Arial" pitchFamily="34" charset="0"/>
                <a:cs typeface="Arial" pitchFamily="34" charset="0"/>
              </a:rPr>
              <a:t>Materialer skal – for så vidt disses </a:t>
            </a:r>
            <a:r>
              <a:rPr lang="da-DK" sz="1400" i="1" dirty="0" err="1" smtClean="0">
                <a:solidFill>
                  <a:schemeClr val="tx1"/>
                </a:solidFill>
                <a:latin typeface="Arial" pitchFamily="34" charset="0"/>
                <a:cs typeface="Arial" pitchFamily="34" charset="0"/>
              </a:rPr>
              <a:t>be-skaffenhed</a:t>
            </a:r>
            <a:r>
              <a:rPr lang="da-DK" sz="1400" i="1" dirty="0" smtClean="0">
                <a:solidFill>
                  <a:schemeClr val="tx1"/>
                </a:solidFill>
                <a:latin typeface="Arial" pitchFamily="34" charset="0"/>
                <a:cs typeface="Arial" pitchFamily="34" charset="0"/>
              </a:rPr>
              <a:t> ikke er anført – være af sædvanlig god kvalitet"</a:t>
            </a:r>
            <a:endParaRPr lang="da-DK" sz="1400" dirty="0" smtClean="0">
              <a:solidFill>
                <a:schemeClr val="tx1"/>
              </a:solidFill>
              <a:latin typeface="Arial" pitchFamily="34" charset="0"/>
              <a:cs typeface="Arial" pitchFamily="34" charset="0"/>
            </a:endParaRPr>
          </a:p>
          <a:p>
            <a:pPr marL="742950" lvl="1" indent="-285750" algn="just" defTabSz="360000">
              <a:lnSpc>
                <a:spcPct val="135000"/>
              </a:lnSpc>
              <a:spcBef>
                <a:spcPts val="0"/>
              </a:spcBef>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Mulige parametre for bedømmelsen</a:t>
            </a:r>
          </a:p>
          <a:p>
            <a:pPr marL="1200150" lvl="2" indent="-285750" algn="just" defTabSz="360000">
              <a:lnSpc>
                <a:spcPct val="135000"/>
              </a:lnSpc>
              <a:spcBef>
                <a:spcPts val="0"/>
              </a:spcBef>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Har entreprenøren sagt fra før eller efter kontraktindgåelsen?</a:t>
            </a:r>
          </a:p>
          <a:p>
            <a:pPr marL="1200150" lvl="2" indent="-285750" algn="just" defTabSz="360000">
              <a:lnSpc>
                <a:spcPct val="135000"/>
              </a:lnSpc>
              <a:spcBef>
                <a:spcPts val="0"/>
              </a:spcBef>
              <a:buFont typeface="Arial" pitchFamily="34" charset="0"/>
              <a:buChar char="•"/>
              <a:tabLst>
                <a:tab pos="720000" algn="l"/>
                <a:tab pos="1080000" algn="l"/>
              </a:tabLst>
            </a:pPr>
            <a:r>
              <a:rPr lang="da-DK" sz="1400" dirty="0" err="1" smtClean="0">
                <a:solidFill>
                  <a:schemeClr val="tx1"/>
                </a:solidFill>
                <a:latin typeface="Arial" pitchFamily="34" charset="0"/>
                <a:cs typeface="Arial" pitchFamily="34" charset="0"/>
              </a:rPr>
              <a:t>UfR</a:t>
            </a:r>
            <a:r>
              <a:rPr lang="da-DK" sz="1400" dirty="0" smtClean="0">
                <a:solidFill>
                  <a:schemeClr val="tx1"/>
                </a:solidFill>
                <a:latin typeface="Arial" pitchFamily="34" charset="0"/>
                <a:cs typeface="Arial" pitchFamily="34" charset="0"/>
              </a:rPr>
              <a:t> 2002.1297V (Mousten Vestergaard/Spøttrup </a:t>
            </a:r>
            <a:r>
              <a:rPr lang="da-DK" sz="1400" dirty="0" err="1" smtClean="0">
                <a:solidFill>
                  <a:schemeClr val="tx1"/>
                </a:solidFill>
                <a:latin typeface="Arial" pitchFamily="34" charset="0"/>
                <a:cs typeface="Arial" pitchFamily="34" charset="0"/>
              </a:rPr>
              <a:t>Boligsel-skab</a:t>
            </a:r>
            <a:r>
              <a:rPr lang="da-DK" sz="1400" dirty="0" smtClean="0">
                <a:solidFill>
                  <a:schemeClr val="tx1"/>
                </a:solidFill>
                <a:latin typeface="Arial" pitchFamily="34" charset="0"/>
                <a:cs typeface="Arial" pitchFamily="34" charset="0"/>
              </a:rPr>
              <a:t>): Prisforskel mellem "Hvidbjerg Vinduet" og billigere tysk fabrikat</a:t>
            </a:r>
          </a:p>
          <a:p>
            <a:pPr marL="1200150" lvl="2" indent="-285750" algn="just" defTabSz="360000">
              <a:lnSpc>
                <a:spcPct val="135000"/>
              </a:lnSpc>
              <a:spcBef>
                <a:spcPts val="0"/>
              </a:spcBef>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 </a:t>
            </a:r>
            <a:r>
              <a:rPr lang="da-DK" sz="1400" dirty="0" err="1" smtClean="0">
                <a:solidFill>
                  <a:schemeClr val="tx1"/>
                </a:solidFill>
                <a:latin typeface="Arial" pitchFamily="34" charset="0"/>
                <a:cs typeface="Arial" pitchFamily="34" charset="0"/>
              </a:rPr>
              <a:t>KfU</a:t>
            </a:r>
            <a:r>
              <a:rPr lang="da-DK" sz="1400" dirty="0" smtClean="0">
                <a:solidFill>
                  <a:schemeClr val="tx1"/>
                </a:solidFill>
                <a:latin typeface="Arial" pitchFamily="34" charset="0"/>
                <a:cs typeface="Arial" pitchFamily="34" charset="0"/>
              </a:rPr>
              <a:t> 21. februar 2007 (MT Højgaard og Skanska Danmark A/S mod Fonden for Frederiksborgcentret): "</a:t>
            </a:r>
            <a:r>
              <a:rPr lang="da-DK" sz="1400" i="1" dirty="0" smtClean="0">
                <a:solidFill>
                  <a:schemeClr val="tx1"/>
                </a:solidFill>
                <a:latin typeface="Arial" pitchFamily="34" charset="0"/>
                <a:cs typeface="Arial" pitchFamily="34" charset="0"/>
              </a:rPr>
              <a:t>Med hensyn til, om betingelserne i øvrigt for at pålægge indklagede at betale </a:t>
            </a:r>
            <a:r>
              <a:rPr lang="da-DK" sz="1400" i="1" dirty="0" err="1" smtClean="0">
                <a:solidFill>
                  <a:schemeClr val="tx1"/>
                </a:solidFill>
                <a:latin typeface="Arial" pitchFamily="34" charset="0"/>
                <a:cs typeface="Arial" pitchFamily="34" charset="0"/>
              </a:rPr>
              <a:t>er-statning</a:t>
            </a:r>
            <a:r>
              <a:rPr lang="da-DK" sz="1400" i="1" dirty="0" smtClean="0">
                <a:solidFill>
                  <a:schemeClr val="tx1"/>
                </a:solidFill>
                <a:latin typeface="Arial" pitchFamily="34" charset="0"/>
                <a:cs typeface="Arial" pitchFamily="34" charset="0"/>
              </a:rPr>
              <a:t> til klagerne svarende til negativ kontraktinteresse er opfyldt, bemærker </a:t>
            </a:r>
            <a:r>
              <a:rPr lang="da-DK" sz="1400" i="1" dirty="0">
                <a:solidFill>
                  <a:schemeClr val="tx1"/>
                </a:solidFill>
                <a:latin typeface="Arial" pitchFamily="34" charset="0"/>
                <a:cs typeface="Arial" pitchFamily="34" charset="0"/>
              </a:rPr>
              <a:t>k</a:t>
            </a:r>
            <a:r>
              <a:rPr lang="da-DK" sz="1400" i="1" dirty="0" smtClean="0">
                <a:solidFill>
                  <a:schemeClr val="tx1"/>
                </a:solidFill>
                <a:latin typeface="Arial" pitchFamily="34" charset="0"/>
                <a:cs typeface="Arial" pitchFamily="34" charset="0"/>
              </a:rPr>
              <a:t>lagenævnet, at </a:t>
            </a:r>
            <a:r>
              <a:rPr lang="da-DK" sz="1400" i="1" u="sng" dirty="0" smtClean="0">
                <a:solidFill>
                  <a:schemeClr val="tx1"/>
                </a:solidFill>
                <a:latin typeface="Arial" pitchFamily="34" charset="0"/>
                <a:cs typeface="Arial" pitchFamily="34" charset="0"/>
              </a:rPr>
              <a:t>klagerne er professionelle entreprenørfirmaer med ekspertise på udbudsområdet</a:t>
            </a:r>
            <a:r>
              <a:rPr lang="da-DK" sz="1400" i="1" dirty="0" smtClean="0">
                <a:solidFill>
                  <a:schemeClr val="tx1"/>
                </a:solidFill>
                <a:latin typeface="Arial" pitchFamily="34" charset="0"/>
                <a:cs typeface="Arial" pitchFamily="34" charset="0"/>
              </a:rPr>
              <a:t>. </a:t>
            </a:r>
            <a:r>
              <a:rPr lang="da-DK" sz="1400" i="1" dirty="0" err="1" smtClean="0">
                <a:solidFill>
                  <a:schemeClr val="tx1"/>
                </a:solidFill>
                <a:latin typeface="Arial" pitchFamily="34" charset="0"/>
                <a:cs typeface="Arial" pitchFamily="34" charset="0"/>
              </a:rPr>
              <a:t>Klager-ne</a:t>
            </a:r>
            <a:r>
              <a:rPr lang="da-DK" sz="1400" i="1" dirty="0" smtClean="0">
                <a:solidFill>
                  <a:schemeClr val="tx1"/>
                </a:solidFill>
                <a:latin typeface="Arial" pitchFamily="34" charset="0"/>
                <a:cs typeface="Arial" pitchFamily="34" charset="0"/>
              </a:rPr>
              <a:t> var, da de afgav tilbud, fuldt ud bekendt med, at den </a:t>
            </a:r>
            <a:r>
              <a:rPr lang="da-DK" sz="1400" i="1" dirty="0" err="1" smtClean="0">
                <a:solidFill>
                  <a:schemeClr val="tx1"/>
                </a:solidFill>
                <a:latin typeface="Arial" pitchFamily="34" charset="0"/>
                <a:cs typeface="Arial" pitchFamily="34" charset="0"/>
              </a:rPr>
              <a:t>be-grænsede</a:t>
            </a:r>
            <a:r>
              <a:rPr lang="da-DK" sz="1400" i="1" dirty="0" smtClean="0">
                <a:solidFill>
                  <a:schemeClr val="tx1"/>
                </a:solidFill>
                <a:latin typeface="Arial" pitchFamily="34" charset="0"/>
                <a:cs typeface="Arial" pitchFamily="34" charset="0"/>
              </a:rPr>
              <a:t> licitation ikke var iværksat efter reglerne i Bygge- og anlægsdirektivet. Klagerne valgte alligevel at afgive tilbud. Klagenævnet finder derfor ikke grundlag for at tilkende </a:t>
            </a:r>
            <a:r>
              <a:rPr lang="da-DK" sz="1400" i="1" dirty="0" err="1" smtClean="0">
                <a:solidFill>
                  <a:schemeClr val="tx1"/>
                </a:solidFill>
                <a:latin typeface="Arial" pitchFamily="34" charset="0"/>
                <a:cs typeface="Arial" pitchFamily="34" charset="0"/>
              </a:rPr>
              <a:t>klager-ne</a:t>
            </a:r>
            <a:r>
              <a:rPr lang="da-DK" sz="1400" i="1" dirty="0" smtClean="0">
                <a:solidFill>
                  <a:schemeClr val="tx1"/>
                </a:solidFill>
                <a:latin typeface="Arial" pitchFamily="34" charset="0"/>
                <a:cs typeface="Arial" pitchFamily="34" charset="0"/>
              </a:rPr>
              <a:t> erstatning for de forgæves afholdte tilbudsomkostninger som følge af det manglende udbud."</a:t>
            </a:r>
            <a:r>
              <a:rPr lang="da-DK" sz="1400" dirty="0" smtClean="0">
                <a:solidFill>
                  <a:schemeClr val="tx1"/>
                </a:solidFill>
                <a:latin typeface="Arial" pitchFamily="34" charset="0"/>
                <a:cs typeface="Arial" pitchFamily="34" charset="0"/>
              </a:rPr>
              <a:t> (jf. Østre Landsrets dom af 19. maj 2009 i sag 8. afd. </a:t>
            </a:r>
            <a:r>
              <a:rPr lang="da-DK" sz="1400" dirty="0" err="1" smtClean="0">
                <a:solidFill>
                  <a:schemeClr val="tx1"/>
                </a:solidFill>
                <a:latin typeface="Arial" pitchFamily="34" charset="0"/>
                <a:cs typeface="Arial" pitchFamily="34" charset="0"/>
              </a:rPr>
              <a:t>a.s</a:t>
            </a:r>
            <a:r>
              <a:rPr lang="da-DK" sz="1400" dirty="0" smtClean="0">
                <a:solidFill>
                  <a:schemeClr val="tx1"/>
                </a:solidFill>
                <a:latin typeface="Arial" pitchFamily="34" charset="0"/>
                <a:cs typeface="Arial" pitchFamily="34" charset="0"/>
              </a:rPr>
              <a:t>. B-1591/08 (MT Højgaard A/S mod Fonden for Frederiksborg Centret)</a:t>
            </a:r>
          </a:p>
          <a:p>
            <a:pPr marL="1200150" lvl="2" indent="-285750" algn="just" defTabSz="360000">
              <a:lnSpc>
                <a:spcPct val="135000"/>
              </a:lnSpc>
              <a:spcBef>
                <a:spcPts val="0"/>
              </a:spcBef>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Overtrædelsens grovhed?</a:t>
            </a:r>
          </a:p>
          <a:p>
            <a:pPr marL="1200150" lvl="2" indent="-285750" algn="just" defTabSz="360000">
              <a:lnSpc>
                <a:spcPct val="135000"/>
              </a:lnSpc>
              <a:spcBef>
                <a:spcPts val="0"/>
              </a:spcBef>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Graden af uklarhed – med eller uden "</a:t>
            </a:r>
            <a:r>
              <a:rPr lang="da-DK" sz="1400" dirty="0" err="1" smtClean="0">
                <a:solidFill>
                  <a:schemeClr val="tx1"/>
                </a:solidFill>
                <a:latin typeface="Arial" pitchFamily="34" charset="0"/>
                <a:cs typeface="Arial" pitchFamily="34" charset="0"/>
              </a:rPr>
              <a:t>salient</a:t>
            </a:r>
            <a:r>
              <a:rPr lang="da-DK" sz="1400" dirty="0" smtClean="0">
                <a:solidFill>
                  <a:schemeClr val="tx1"/>
                </a:solidFill>
                <a:latin typeface="Arial" pitchFamily="34" charset="0"/>
                <a:cs typeface="Arial" pitchFamily="34" charset="0"/>
              </a:rPr>
              <a:t> </a:t>
            </a:r>
            <a:r>
              <a:rPr lang="da-DK" sz="1400" dirty="0" err="1" smtClean="0">
                <a:solidFill>
                  <a:schemeClr val="tx1"/>
                </a:solidFill>
                <a:latin typeface="Arial" pitchFamily="34" charset="0"/>
                <a:cs typeface="Arial" pitchFamily="34" charset="0"/>
              </a:rPr>
              <a:t>characteristics</a:t>
            </a:r>
            <a:r>
              <a:rPr lang="da-DK" sz="1400" dirty="0" smtClean="0">
                <a:solidFill>
                  <a:schemeClr val="tx1"/>
                </a:solidFill>
                <a:latin typeface="Arial" pitchFamily="34" charset="0"/>
                <a:cs typeface="Arial" pitchFamily="34" charset="0"/>
              </a:rPr>
              <a:t>" (AB 92 § 2, stk. ")?</a:t>
            </a:r>
          </a:p>
          <a:p>
            <a:pPr marL="1200150" lvl="2" indent="-285750" algn="just" defTabSz="360000">
              <a:lnSpc>
                <a:spcPct val="135000"/>
              </a:lnSpc>
              <a:spcBef>
                <a:spcPts val="0"/>
              </a:spcBef>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Væsentlig kontraktændring (ulovlig, direkte tildeling)?</a:t>
            </a:r>
          </a:p>
          <a:p>
            <a:pPr marL="742950" lvl="1" indent="-285750" algn="just" defTabSz="360000">
              <a:lnSpc>
                <a:spcPct val="135000"/>
              </a:lnSpc>
              <a:spcBef>
                <a:spcPts val="0"/>
              </a:spcBef>
              <a:buFont typeface="Arial" pitchFamily="34" charset="0"/>
              <a:buChar char="•"/>
              <a:tabLst>
                <a:tab pos="720000" algn="l"/>
                <a:tab pos="1080000" algn="l"/>
              </a:tabLst>
            </a:pPr>
            <a:r>
              <a:rPr lang="da-DK" sz="1400" dirty="0" smtClean="0">
                <a:solidFill>
                  <a:schemeClr val="tx1"/>
                </a:solidFill>
                <a:latin typeface="Arial" pitchFamily="34" charset="0"/>
                <a:cs typeface="Arial" pitchFamily="34" charset="0"/>
              </a:rPr>
              <a:t>Konsekvenser for materialeansvaret?</a:t>
            </a:r>
          </a:p>
          <a:p>
            <a:pPr marL="1200150" lvl="2" indent="-285750" algn="just" defTabSz="360000">
              <a:lnSpc>
                <a:spcPct val="135000"/>
              </a:lnSpc>
              <a:spcBef>
                <a:spcPts val="0"/>
              </a:spcBef>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a:p>
            <a:pPr marL="742950" lvl="1" indent="-285750" algn="l" defTabSz="360000">
              <a:lnSpc>
                <a:spcPct val="135000"/>
              </a:lnSpc>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6</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26676255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Forbehold</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Er udbudsrettens "forbeholdstærskel" højere eller lavere end ved fortolkning af entreprisekontrakter?</a:t>
            </a:r>
          </a:p>
          <a:p>
            <a:pPr marL="285750" indent="-285750" algn="l" defTabSz="360000">
              <a:lnSpc>
                <a:spcPct val="135000"/>
              </a:lnSpc>
              <a:spcBef>
                <a:spcPts val="0"/>
              </a:spcBef>
              <a:buFont typeface="Arial" pitchFamily="34" charset="0"/>
              <a:buChar char="•"/>
              <a:tabLst>
                <a:tab pos="720000" algn="l"/>
                <a:tab pos="1080000" algn="l"/>
              </a:tabLst>
            </a:pPr>
            <a:endParaRPr lang="da-DK" sz="1600" dirty="0">
              <a:solidFill>
                <a:schemeClr val="tx1"/>
              </a:solidFill>
              <a:latin typeface="Arial" pitchFamily="34" charset="0"/>
              <a:cs typeface="Arial" pitchFamily="34" charset="0"/>
            </a:endParaRPr>
          </a:p>
          <a:p>
            <a:pPr marL="285750" indent="-285750"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Ordlydsfortolkning eller formålsfortolkning?</a:t>
            </a:r>
          </a:p>
          <a:p>
            <a:pPr marL="285750" indent="-285750" algn="l" defTabSz="360000">
              <a:lnSpc>
                <a:spcPct val="135000"/>
              </a:lnSpc>
              <a:spcBef>
                <a:spcPts val="0"/>
              </a:spcBef>
              <a:buFont typeface="Arial" pitchFamily="34" charset="0"/>
              <a:buChar char="•"/>
              <a:tabLst>
                <a:tab pos="720000" algn="l"/>
                <a:tab pos="1080000" algn="l"/>
              </a:tabLst>
            </a:pPr>
            <a:endParaRPr lang="da-DK" sz="1600" dirty="0">
              <a:solidFill>
                <a:schemeClr val="tx1"/>
              </a:solidFill>
              <a:latin typeface="Arial" pitchFamily="34" charset="0"/>
              <a:cs typeface="Arial" pitchFamily="34" charset="0"/>
            </a:endParaRPr>
          </a:p>
          <a:p>
            <a:pPr marL="285750" indent="-285750"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Eksempler på lav "forbeholdstærskel" i klagenævnspraksis:</a:t>
            </a:r>
          </a:p>
          <a:p>
            <a:pPr marL="742950" lvl="1" indent="-285750" algn="l" defTabSz="360000">
              <a:lnSpc>
                <a:spcPct val="135000"/>
              </a:lnSpc>
              <a:spcBef>
                <a:spcPts val="0"/>
              </a:spcBef>
              <a:buFont typeface="Arial" pitchFamily="34" charset="0"/>
              <a:buChar char="•"/>
              <a:tabLst>
                <a:tab pos="720000" algn="l"/>
                <a:tab pos="1080000" algn="l"/>
              </a:tabLst>
            </a:pPr>
            <a:r>
              <a:rPr lang="da-DK" sz="1600" dirty="0" err="1" smtClean="0">
                <a:solidFill>
                  <a:schemeClr val="tx1"/>
                </a:solidFill>
                <a:latin typeface="Arial" pitchFamily="34" charset="0"/>
                <a:cs typeface="Arial" pitchFamily="34" charset="0"/>
              </a:rPr>
              <a:t>KfU</a:t>
            </a:r>
            <a:r>
              <a:rPr lang="da-DK" sz="1600" dirty="0" smtClean="0">
                <a:solidFill>
                  <a:schemeClr val="tx1"/>
                </a:solidFill>
                <a:latin typeface="Arial" pitchFamily="34" charset="0"/>
                <a:cs typeface="Arial" pitchFamily="34" charset="0"/>
              </a:rPr>
              <a:t> 26. april 2007 (MT Højgaard A/S mod Aalborg Lufthavn):</a:t>
            </a:r>
          </a:p>
          <a:p>
            <a:pPr marL="1200150" lvl="2" indent="-285750"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Totalentrepriseudbud baseret på ABT 93</a:t>
            </a:r>
          </a:p>
          <a:p>
            <a:pPr marL="1200150" lvl="2" indent="-285750"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Tilbud baseret på "</a:t>
            </a:r>
            <a:r>
              <a:rPr lang="da-DK" sz="1600" u="sng" dirty="0" smtClean="0">
                <a:solidFill>
                  <a:schemeClr val="tx1"/>
                </a:solidFill>
                <a:latin typeface="Arial" pitchFamily="34" charset="0"/>
                <a:cs typeface="Arial" pitchFamily="34" charset="0"/>
              </a:rPr>
              <a:t>BYG standardforbehold af marts 2001</a:t>
            </a:r>
            <a:r>
              <a:rPr lang="da-DK" sz="1600" dirty="0" smtClean="0">
                <a:solidFill>
                  <a:schemeClr val="tx1"/>
                </a:solidFill>
                <a:latin typeface="Arial" pitchFamily="34" charset="0"/>
                <a:cs typeface="Arial" pitchFamily="34" charset="0"/>
              </a:rPr>
              <a:t>"</a:t>
            </a:r>
          </a:p>
          <a:p>
            <a:pPr marL="1200150" lvl="2" indent="-285750"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Klagenævnet: "</a:t>
            </a:r>
            <a:r>
              <a:rPr lang="da-DK" sz="1600" i="1" u="sng" dirty="0" smtClean="0">
                <a:solidFill>
                  <a:schemeClr val="tx1"/>
                </a:solidFill>
                <a:latin typeface="Arial" pitchFamily="34" charset="0"/>
                <a:cs typeface="Arial" pitchFamily="34" charset="0"/>
              </a:rPr>
              <a:t>Indklagede har muligvis ret i, at forbeholdet beror på en fejlskrift</a:t>
            </a:r>
            <a:r>
              <a:rPr lang="da-DK" sz="1600" i="1" dirty="0" smtClean="0">
                <a:solidFill>
                  <a:schemeClr val="tx1"/>
                </a:solidFill>
                <a:latin typeface="Arial" pitchFamily="34" charset="0"/>
                <a:cs typeface="Arial" pitchFamily="34" charset="0"/>
              </a:rPr>
              <a:t>. En tilbudsgiver er imidlertid bundet af det, der fremgår af tilbuddet, og klagenævnet er ikke enig i indklagedes anbringende om, at de forskelle mellem AB 92 og ABT 93, som klageren har opregnet, er uden betydning for vurderingen af </a:t>
            </a:r>
            <a:r>
              <a:rPr lang="da-DK" sz="1600" i="1" dirty="0" err="1" smtClean="0">
                <a:solidFill>
                  <a:schemeClr val="tx1"/>
                </a:solidFill>
                <a:latin typeface="Arial" pitchFamily="34" charset="0"/>
                <a:cs typeface="Arial" pitchFamily="34" charset="0"/>
              </a:rPr>
              <a:t>tilbudet</a:t>
            </a:r>
            <a:r>
              <a:rPr lang="da-DK" sz="1600" i="1" dirty="0" smtClean="0">
                <a:solidFill>
                  <a:schemeClr val="tx1"/>
                </a:solidFill>
                <a:latin typeface="Arial" pitchFamily="34" charset="0"/>
                <a:cs typeface="Arial" pitchFamily="34" charset="0"/>
              </a:rPr>
              <a:t>.</a:t>
            </a:r>
          </a:p>
          <a:p>
            <a:pPr marL="1165225" lvl="2" algn="l" defTabSz="360000">
              <a:lnSpc>
                <a:spcPct val="135000"/>
              </a:lnSpc>
              <a:spcBef>
                <a:spcPts val="0"/>
              </a:spcBef>
              <a:tabLst>
                <a:tab pos="720000" algn="l"/>
                <a:tab pos="1080000" algn="l"/>
              </a:tabLst>
            </a:pPr>
            <a:r>
              <a:rPr lang="da-DK" sz="1600" i="1" dirty="0" smtClean="0">
                <a:solidFill>
                  <a:schemeClr val="tx1"/>
                </a:solidFill>
                <a:latin typeface="Arial" pitchFamily="34" charset="0"/>
                <a:cs typeface="Arial" pitchFamily="34" charset="0"/>
              </a:rPr>
              <a:t>Som anført af klageren er de forskelle mellem AB 92 og ABT 93, som klageren har opregnet ad påstand 4a, så mange og af en sådan karakter, at indklagede havde været forpligtet til at afvise </a:t>
            </a:r>
            <a:r>
              <a:rPr lang="da-DK" sz="1600" i="1" dirty="0" err="1" smtClean="0">
                <a:solidFill>
                  <a:schemeClr val="tx1"/>
                </a:solidFill>
                <a:latin typeface="Arial" pitchFamily="34" charset="0"/>
                <a:cs typeface="Arial" pitchFamily="34" charset="0"/>
              </a:rPr>
              <a:t>tilbudet</a:t>
            </a:r>
            <a:r>
              <a:rPr lang="da-DK" sz="1600" i="1" dirty="0" smtClean="0">
                <a:solidFill>
                  <a:schemeClr val="tx1"/>
                </a:solidFill>
                <a:latin typeface="Arial" pitchFamily="34" charset="0"/>
                <a:cs typeface="Arial" pitchFamily="34" charset="0"/>
              </a:rPr>
              <a:t> som </a:t>
            </a:r>
            <a:r>
              <a:rPr lang="da-DK" sz="1600" i="1" dirty="0" err="1" smtClean="0">
                <a:solidFill>
                  <a:schemeClr val="tx1"/>
                </a:solidFill>
                <a:latin typeface="Arial" pitchFamily="34" charset="0"/>
                <a:cs typeface="Arial" pitchFamily="34" charset="0"/>
              </a:rPr>
              <a:t>ukonditionsmæssigt</a:t>
            </a:r>
            <a:r>
              <a:rPr lang="da-DK" sz="1600" i="1" dirty="0" smtClean="0">
                <a:solidFill>
                  <a:schemeClr val="tx1"/>
                </a:solidFill>
                <a:latin typeface="Arial" pitchFamily="34" charset="0"/>
                <a:cs typeface="Arial" pitchFamily="34" charset="0"/>
              </a:rPr>
              <a:t>."</a:t>
            </a:r>
          </a:p>
          <a:p>
            <a:pPr marL="708025" lvl="3" indent="-250825" algn="l" defTabSz="360000">
              <a:lnSpc>
                <a:spcPct val="135000"/>
              </a:lnSpc>
              <a:spcBef>
                <a:spcPts val="0"/>
              </a:spcBef>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a:p>
            <a:pPr marL="0" lvl="2" algn="l" defTabSz="360000">
              <a:lnSpc>
                <a:spcPct val="135000"/>
              </a:lnSpc>
              <a:spcBef>
                <a:spcPts val="0"/>
              </a:spcBef>
              <a:tabLst>
                <a:tab pos="720000" algn="l"/>
                <a:tab pos="1080000" algn="l"/>
              </a:tabLst>
            </a:pPr>
            <a:endParaRPr lang="da-DK" sz="1400" dirty="0" smtClean="0">
              <a:solidFill>
                <a:schemeClr val="tx1"/>
              </a:solidFill>
              <a:latin typeface="Arial" pitchFamily="34" charset="0"/>
              <a:cs typeface="Arial" pitchFamily="34" charset="0"/>
            </a:endParaRP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7</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3991296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Forbehold</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15963" lvl="1" indent="-266700" algn="l" defTabSz="360000">
              <a:lnSpc>
                <a:spcPct val="135000"/>
              </a:lnSpc>
              <a:spcBef>
                <a:spcPts val="0"/>
              </a:spcBef>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a:p>
            <a:pPr marL="715963" lvl="1" indent="-266700" algn="l" defTabSz="360000">
              <a:lnSpc>
                <a:spcPct val="135000"/>
              </a:lnSpc>
              <a:spcBef>
                <a:spcPts val="0"/>
              </a:spcBef>
              <a:buFont typeface="Arial" pitchFamily="34" charset="0"/>
              <a:buChar char="•"/>
              <a:tabLst>
                <a:tab pos="720000" algn="l"/>
                <a:tab pos="1080000" algn="l"/>
              </a:tabLst>
            </a:pPr>
            <a:r>
              <a:rPr lang="da-DK" sz="1600" dirty="0" err="1" smtClean="0">
                <a:solidFill>
                  <a:schemeClr val="tx1"/>
                </a:solidFill>
                <a:latin typeface="Arial" pitchFamily="34" charset="0"/>
                <a:cs typeface="Arial" pitchFamily="34" charset="0"/>
              </a:rPr>
              <a:t>KfU</a:t>
            </a:r>
            <a:r>
              <a:rPr lang="da-DK" sz="1600" dirty="0" smtClean="0">
                <a:solidFill>
                  <a:schemeClr val="tx1"/>
                </a:solidFill>
                <a:latin typeface="Arial" pitchFamily="34" charset="0"/>
                <a:cs typeface="Arial" pitchFamily="34" charset="0"/>
              </a:rPr>
              <a:t> 12. januar 2010 (Børge Jakobsen &amp; Søn A/S mod Sorø Kommune):</a:t>
            </a:r>
          </a:p>
          <a:p>
            <a:pPr marL="1165225" lvl="2" indent="-268288"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Udbudsbetingelserne indeholdt bl.a. et rettelsesblad: </a:t>
            </a:r>
          </a:p>
          <a:p>
            <a:pPr marL="1165225" lvl="2" indent="-268288" algn="l" defTabSz="360000">
              <a:lnSpc>
                <a:spcPct val="135000"/>
              </a:lnSpc>
              <a:spcBef>
                <a:spcPts val="0"/>
              </a:spcBef>
              <a:buFont typeface="Arial" pitchFamily="34" charset="0"/>
              <a:buChar char="•"/>
              <a:tabLst>
                <a:tab pos="720000" algn="l"/>
                <a:tab pos="1080000" algn="l"/>
              </a:tabLst>
            </a:pPr>
            <a:r>
              <a:rPr lang="da-DK" sz="1600" i="1" dirty="0" smtClean="0">
                <a:solidFill>
                  <a:schemeClr val="tx1"/>
                </a:solidFill>
                <a:latin typeface="Arial" pitchFamily="34" charset="0"/>
                <a:cs typeface="Arial" pitchFamily="34" charset="0"/>
              </a:rPr>
              <a:t>"BSB s. 6/33 §</a:t>
            </a:r>
            <a:r>
              <a:rPr lang="da-DK" sz="1600" i="1" u="sng" dirty="0" smtClean="0">
                <a:solidFill>
                  <a:schemeClr val="tx1"/>
                </a:solidFill>
                <a:latin typeface="Arial" pitchFamily="34" charset="0"/>
                <a:cs typeface="Arial" pitchFamily="34" charset="0"/>
              </a:rPr>
              <a:t> 10, stk. 2: Dansk Byggeris standardforbehold accepteres ikke</a:t>
            </a:r>
            <a:r>
              <a:rPr lang="da-DK" sz="1600" i="1" dirty="0" smtClean="0">
                <a:solidFill>
                  <a:schemeClr val="tx1"/>
                </a:solidFill>
                <a:latin typeface="Arial" pitchFamily="34" charset="0"/>
                <a:cs typeface="Arial" pitchFamily="34" charset="0"/>
              </a:rPr>
              <a:t>.</a:t>
            </a:r>
            <a:r>
              <a:rPr lang="da-DK" sz="1600" dirty="0" smtClean="0">
                <a:solidFill>
                  <a:schemeClr val="tx1"/>
                </a:solidFill>
                <a:latin typeface="Arial" pitchFamily="34" charset="0"/>
                <a:cs typeface="Arial" pitchFamily="34" charset="0"/>
              </a:rPr>
              <a:t>"</a:t>
            </a:r>
          </a:p>
          <a:p>
            <a:pPr marL="1165225" lvl="2" indent="-268288"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Ifølge udbudsbetingelserne lå ansvaret for stikledninger m.v. hos </a:t>
            </a:r>
            <a:r>
              <a:rPr lang="da-DK" sz="1600" dirty="0" err="1" smtClean="0">
                <a:solidFill>
                  <a:schemeClr val="tx1"/>
                </a:solidFill>
                <a:latin typeface="Arial" pitchFamily="34" charset="0"/>
                <a:cs typeface="Arial" pitchFamily="34" charset="0"/>
              </a:rPr>
              <a:t>råhusentreprenøren</a:t>
            </a:r>
            <a:endParaRPr lang="da-DK" sz="1600" dirty="0" smtClean="0">
              <a:solidFill>
                <a:schemeClr val="tx1"/>
              </a:solidFill>
              <a:latin typeface="Arial" pitchFamily="34" charset="0"/>
              <a:cs typeface="Arial" pitchFamily="34" charset="0"/>
            </a:endParaRPr>
          </a:p>
          <a:p>
            <a:pPr marL="1165225" lvl="2" indent="-268288"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Tilbud på luknings- og tømrerentrepriserne indeholdt  "Dansk Byggeris standardforbehold"</a:t>
            </a:r>
          </a:p>
          <a:p>
            <a:pPr marL="1165225" lvl="2" indent="-268288"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Klagenævnet: </a:t>
            </a:r>
            <a:r>
              <a:rPr lang="da-DK" sz="1600" i="1" dirty="0" smtClean="0">
                <a:solidFill>
                  <a:schemeClr val="tx1"/>
                </a:solidFill>
                <a:latin typeface="Arial" pitchFamily="34" charset="0"/>
                <a:cs typeface="Arial" pitchFamily="34" charset="0"/>
              </a:rPr>
              <a:t>"Efter den ubetingede og klare formulering af rettelsesbladet måtte tilbudsgiverne ikke tage Dansk Byggeris standardforbehold. </a:t>
            </a:r>
            <a:r>
              <a:rPr lang="da-DK" sz="1600" i="1" u="sng" dirty="0" smtClean="0">
                <a:solidFill>
                  <a:schemeClr val="tx1"/>
                </a:solidFill>
                <a:latin typeface="Arial" pitchFamily="34" charset="0"/>
                <a:cs typeface="Arial" pitchFamily="34" charset="0"/>
              </a:rPr>
              <a:t>Uanset om meningen var kun at forbyde standardforbeholdets pkt. 2 vedrørende stikledninger</a:t>
            </a:r>
            <a:r>
              <a:rPr lang="da-DK" sz="1600" i="1" dirty="0" smtClean="0">
                <a:solidFill>
                  <a:schemeClr val="tx1"/>
                </a:solidFill>
                <a:latin typeface="Arial" pitchFamily="34" charset="0"/>
                <a:cs typeface="Arial" pitchFamily="34" charset="0"/>
              </a:rPr>
              <a:t> eller – som ordlyden af rettelsesbladet angiver – at forbyde tilbudsgiverne at tage standardforbeholdet som sådan, var indklagede forpligtet til at afvise at tage klagerne tilbud, som indeholdt Dansk Byggeris standardforbehold, herunder pkt. 2., i betragtning."</a:t>
            </a:r>
            <a:endParaRPr lang="da-DK" sz="1600" dirty="0" smtClean="0">
              <a:solidFill>
                <a:schemeClr val="tx1"/>
              </a:solidFill>
              <a:latin typeface="Arial" pitchFamily="34" charset="0"/>
              <a:cs typeface="Arial" pitchFamily="34" charset="0"/>
            </a:endParaRPr>
          </a:p>
          <a:p>
            <a:pPr marL="708025" lvl="3" indent="-250825" algn="l" defTabSz="360000">
              <a:lnSpc>
                <a:spcPct val="135000"/>
              </a:lnSpc>
              <a:spcBef>
                <a:spcPts val="0"/>
              </a:spcBef>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a:p>
            <a:pPr marL="0" lvl="2" algn="l" defTabSz="360000">
              <a:lnSpc>
                <a:spcPct val="135000"/>
              </a:lnSpc>
              <a:spcBef>
                <a:spcPts val="0"/>
              </a:spcBef>
              <a:tabLst>
                <a:tab pos="720000" algn="l"/>
                <a:tab pos="1080000" algn="l"/>
              </a:tabLst>
            </a:pPr>
            <a:endParaRPr lang="da-DK" sz="1400" dirty="0" smtClean="0">
              <a:solidFill>
                <a:schemeClr val="tx1"/>
              </a:solidFill>
              <a:latin typeface="Arial" pitchFamily="34" charset="0"/>
              <a:cs typeface="Arial" pitchFamily="34" charset="0"/>
            </a:endParaRP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8</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4294874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ktangel 9"/>
          <p:cNvSpPr/>
          <p:nvPr/>
        </p:nvSpPr>
        <p:spPr>
          <a:xfrm>
            <a:off x="0" y="360000"/>
            <a:ext cx="6858000" cy="654075"/>
          </a:xfrm>
          <a:prstGeom prst="rect">
            <a:avLst/>
          </a:prstGeom>
          <a:gradFill flip="none" rotWithShape="1">
            <a:gsLst>
              <a:gs pos="24000">
                <a:schemeClr val="tx1">
                  <a:lumMod val="50000"/>
                  <a:lumOff val="50000"/>
                  <a:shade val="30000"/>
                  <a:satMod val="115000"/>
                </a:schemeClr>
              </a:gs>
              <a:gs pos="29000">
                <a:schemeClr val="tx1">
                  <a:lumMod val="50000"/>
                  <a:lumOff val="50000"/>
                  <a:shade val="67500"/>
                  <a:satMod val="115000"/>
                </a:schemeClr>
              </a:gs>
              <a:gs pos="100000">
                <a:schemeClr val="tx1">
                  <a:lumMod val="50000"/>
                  <a:lumOff val="50000"/>
                  <a:shade val="100000"/>
                  <a:satMod val="11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p:cNvSpPr txBox="1">
            <a:spLocks/>
          </p:cNvSpPr>
          <p:nvPr/>
        </p:nvSpPr>
        <p:spPr>
          <a:xfrm>
            <a:off x="260648" y="179512"/>
            <a:ext cx="6624736"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a-DK" sz="2000" b="1" dirty="0" smtClean="0">
                <a:latin typeface="Arial" pitchFamily="34" charset="0"/>
                <a:cs typeface="Arial" pitchFamily="34" charset="0"/>
              </a:rPr>
              <a:t>Forbehold</a:t>
            </a:r>
            <a:endParaRPr lang="da-DK" sz="2000" b="1" dirty="0">
              <a:latin typeface="Arial" pitchFamily="34" charset="0"/>
              <a:cs typeface="Arial" pitchFamily="34" charset="0"/>
            </a:endParaRPr>
          </a:p>
        </p:txBody>
      </p:sp>
      <p:sp>
        <p:nvSpPr>
          <p:cNvPr id="9" name="Undertitel 8"/>
          <p:cNvSpPr txBox="1">
            <a:spLocks/>
          </p:cNvSpPr>
          <p:nvPr/>
        </p:nvSpPr>
        <p:spPr>
          <a:xfrm>
            <a:off x="251520" y="1259632"/>
            <a:ext cx="6345832" cy="288032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1165225" lvl="2" indent="-268288" algn="l" defTabSz="360000">
              <a:lnSpc>
                <a:spcPct val="135000"/>
              </a:lnSpc>
              <a:spcBef>
                <a:spcPts val="0"/>
              </a:spcBef>
              <a:buFont typeface="Arial" pitchFamily="34" charset="0"/>
              <a:buChar char="•"/>
              <a:tabLst>
                <a:tab pos="720000" algn="l"/>
                <a:tab pos="1080000" algn="l"/>
              </a:tabLst>
            </a:pPr>
            <a:endParaRPr lang="da-DK" sz="1400" dirty="0" smtClean="0">
              <a:solidFill>
                <a:schemeClr val="tx1"/>
              </a:solidFill>
              <a:latin typeface="Arial" pitchFamily="34" charset="0"/>
              <a:cs typeface="Arial" pitchFamily="34" charset="0"/>
            </a:endParaRPr>
          </a:p>
          <a:p>
            <a:pPr marL="1165225" lvl="2" indent="-268288" algn="l" defTabSz="360000">
              <a:lnSpc>
                <a:spcPct val="135000"/>
              </a:lnSpc>
              <a:spcBef>
                <a:spcPts val="0"/>
              </a:spcBef>
              <a:buFont typeface="Arial" pitchFamily="34" charset="0"/>
              <a:buChar char="•"/>
              <a:tabLst>
                <a:tab pos="720000" algn="l"/>
                <a:tab pos="1080000" algn="l"/>
              </a:tabLst>
            </a:pPr>
            <a:r>
              <a:rPr lang="da-DK" sz="1600" dirty="0" err="1" smtClean="0">
                <a:solidFill>
                  <a:schemeClr val="tx1"/>
                </a:solidFill>
                <a:latin typeface="Arial" pitchFamily="34" charset="0"/>
                <a:cs typeface="Arial" pitchFamily="34" charset="0"/>
              </a:rPr>
              <a:t>KfU</a:t>
            </a:r>
            <a:r>
              <a:rPr lang="da-DK" sz="1600" dirty="0" smtClean="0">
                <a:solidFill>
                  <a:schemeClr val="tx1"/>
                </a:solidFill>
                <a:latin typeface="Arial" pitchFamily="34" charset="0"/>
                <a:cs typeface="Arial" pitchFamily="34" charset="0"/>
              </a:rPr>
              <a:t> 26. november 2004 (E. Pihl &amp; Søn A/S mod Direktoratet for Kriminalforsorgen):</a:t>
            </a:r>
          </a:p>
          <a:p>
            <a:pPr marL="1165225" lvl="2" indent="-268288" algn="l" defTabSz="360000">
              <a:lnSpc>
                <a:spcPct val="135000"/>
              </a:lnSpc>
              <a:spcBef>
                <a:spcPts val="0"/>
              </a:spcBef>
              <a:buFont typeface="Arial" pitchFamily="34" charset="0"/>
              <a:buChar char="•"/>
              <a:tabLst>
                <a:tab pos="720000" algn="l"/>
                <a:tab pos="1080000" algn="l"/>
              </a:tabLst>
            </a:pPr>
            <a:r>
              <a:rPr lang="da-DK" sz="1600" dirty="0" smtClean="0">
                <a:solidFill>
                  <a:schemeClr val="tx1"/>
                </a:solidFill>
                <a:latin typeface="Arial" pitchFamily="34" charset="0"/>
                <a:cs typeface="Arial" pitchFamily="34" charset="0"/>
              </a:rPr>
              <a:t>Klagenævnet ad påstand 4: </a:t>
            </a:r>
            <a:r>
              <a:rPr lang="da-DK" sz="1600" i="1" dirty="0" smtClean="0">
                <a:solidFill>
                  <a:schemeClr val="tx1"/>
                </a:solidFill>
                <a:latin typeface="Arial" pitchFamily="34" charset="0"/>
                <a:cs typeface="Arial" pitchFamily="34" charset="0"/>
              </a:rPr>
              <a:t>"Klageren har i sit tilbud anført, at </a:t>
            </a:r>
            <a:r>
              <a:rPr lang="da-DK" sz="1600" i="1" u="sng" dirty="0" smtClean="0">
                <a:solidFill>
                  <a:schemeClr val="tx1"/>
                </a:solidFill>
                <a:latin typeface="Arial" pitchFamily="34" charset="0"/>
                <a:cs typeface="Arial" pitchFamily="34" charset="0"/>
              </a:rPr>
              <a:t>Danske Entreprenørers Standardforbehold af marts 2001, herunder punkt 8 om garanti</a:t>
            </a:r>
            <a:r>
              <a:rPr lang="da-DK" sz="1600" i="1" dirty="0" smtClean="0">
                <a:solidFill>
                  <a:schemeClr val="tx1"/>
                </a:solidFill>
                <a:latin typeface="Arial" pitchFamily="34" charset="0"/>
                <a:cs typeface="Arial" pitchFamily="34" charset="0"/>
              </a:rPr>
              <a:t>, skulle være gældende for klagerens tilbud ...</a:t>
            </a:r>
          </a:p>
          <a:p>
            <a:pPr marL="1165225" lvl="2" algn="l" defTabSz="360000">
              <a:lnSpc>
                <a:spcPct val="135000"/>
              </a:lnSpc>
              <a:spcBef>
                <a:spcPts val="0"/>
              </a:spcBef>
              <a:tabLst>
                <a:tab pos="719138" algn="l"/>
                <a:tab pos="982663" algn="l"/>
              </a:tabLst>
            </a:pPr>
            <a:r>
              <a:rPr lang="da-DK" sz="1600" i="1" dirty="0" smtClean="0">
                <a:solidFill>
                  <a:schemeClr val="tx1"/>
                </a:solidFill>
                <a:latin typeface="Arial" pitchFamily="34" charset="0"/>
                <a:cs typeface="Arial" pitchFamily="34" charset="0"/>
              </a:rPr>
              <a:t>Det er i udbudsbetingelsernes "Fælles </a:t>
            </a:r>
            <a:r>
              <a:rPr lang="da-DK" sz="1600" i="1" dirty="0" err="1" smtClean="0">
                <a:solidFill>
                  <a:schemeClr val="tx1"/>
                </a:solidFill>
                <a:latin typeface="Arial" pitchFamily="34" charset="0"/>
                <a:cs typeface="Arial" pitchFamily="34" charset="0"/>
              </a:rPr>
              <a:t>Byggesagsbeskrivelse</a:t>
            </a:r>
            <a:r>
              <a:rPr lang="da-DK" sz="1600" i="1" dirty="0" smtClean="0">
                <a:solidFill>
                  <a:schemeClr val="tx1"/>
                </a:solidFill>
                <a:latin typeface="Arial" pitchFamily="34" charset="0"/>
                <a:cs typeface="Arial" pitchFamily="34" charset="0"/>
              </a:rPr>
              <a:t>" i punkt 7.1 anført, at alle materialer skal indkøbes med mindst </a:t>
            </a:r>
            <a:r>
              <a:rPr lang="da-DK" sz="1600" i="1" u="sng" dirty="0" smtClean="0">
                <a:solidFill>
                  <a:schemeClr val="tx1"/>
                </a:solidFill>
                <a:latin typeface="Arial" pitchFamily="34" charset="0"/>
                <a:cs typeface="Arial" pitchFamily="34" charset="0"/>
              </a:rPr>
              <a:t>5 års leverandøransvar</a:t>
            </a:r>
            <a:r>
              <a:rPr lang="da-DK" sz="1600" i="1" dirty="0" smtClean="0">
                <a:solidFill>
                  <a:schemeClr val="tx1"/>
                </a:solidFill>
                <a:latin typeface="Arial" pitchFamily="34" charset="0"/>
                <a:cs typeface="Arial" pitchFamily="34" charset="0"/>
              </a:rPr>
              <a:t>. I punkt 8 i Danske Entreprenørers Standardforbehold af marts 2001 er det et vilkår, at klageren alene er forpligtet heraf i det omfang, det er muligt for klagerne at levere materialer fra en underleverandør, der stiller samme garanti over for klageren og kan opfylde denne. Punkt 8 i Danske Entreprenørers Standardforbehold af marts 2001 udgør således et forbehold i forhold til udbudsbetingelserne, og påstanden tages derfor ikke til følge."</a:t>
            </a:r>
            <a:endParaRPr lang="da-DK" sz="1600" dirty="0" smtClean="0">
              <a:solidFill>
                <a:schemeClr val="tx1"/>
              </a:solidFill>
              <a:latin typeface="Arial" pitchFamily="34" charset="0"/>
              <a:cs typeface="Arial" pitchFamily="34" charset="0"/>
            </a:endParaRPr>
          </a:p>
          <a:p>
            <a:pPr marL="708025" lvl="3" indent="-250825" algn="l" defTabSz="360000">
              <a:lnSpc>
                <a:spcPct val="135000"/>
              </a:lnSpc>
              <a:spcBef>
                <a:spcPts val="0"/>
              </a:spcBef>
              <a:buFont typeface="Arial" pitchFamily="34" charset="0"/>
              <a:buChar char="•"/>
              <a:tabLst>
                <a:tab pos="720000" algn="l"/>
                <a:tab pos="1080000" algn="l"/>
              </a:tabLst>
            </a:pPr>
            <a:endParaRPr lang="da-DK" sz="1600" dirty="0" smtClean="0">
              <a:solidFill>
                <a:schemeClr val="tx1"/>
              </a:solidFill>
              <a:latin typeface="Arial" pitchFamily="34" charset="0"/>
              <a:cs typeface="Arial" pitchFamily="34" charset="0"/>
            </a:endParaRPr>
          </a:p>
          <a:p>
            <a:pPr marL="0" lvl="2" algn="l" defTabSz="360000">
              <a:lnSpc>
                <a:spcPct val="135000"/>
              </a:lnSpc>
              <a:spcBef>
                <a:spcPts val="0"/>
              </a:spcBef>
              <a:tabLst>
                <a:tab pos="720000" algn="l"/>
                <a:tab pos="1080000" algn="l"/>
              </a:tabLst>
            </a:pPr>
            <a:endParaRPr lang="da-DK" sz="1400" dirty="0" smtClean="0">
              <a:solidFill>
                <a:schemeClr val="tx1"/>
              </a:solidFill>
              <a:latin typeface="Arial" pitchFamily="34" charset="0"/>
              <a:cs typeface="Arial" pitchFamily="34" charset="0"/>
            </a:endParaRPr>
          </a:p>
        </p:txBody>
      </p:sp>
      <p:sp>
        <p:nvSpPr>
          <p:cNvPr id="2" name="Pladsholder til diasnummer 1"/>
          <p:cNvSpPr>
            <a:spLocks noGrp="1"/>
          </p:cNvSpPr>
          <p:nvPr>
            <p:ph type="sldNum" sz="quarter" idx="12"/>
          </p:nvPr>
        </p:nvSpPr>
        <p:spPr>
          <a:xfrm>
            <a:off x="5085184" y="8676456"/>
            <a:ext cx="1600200" cy="486833"/>
          </a:xfrm>
        </p:spPr>
        <p:txBody>
          <a:bodyPr/>
          <a:lstStyle/>
          <a:p>
            <a:fld id="{43FE5D4B-F32A-4EC0-A993-84FF9CF216F9}" type="slidenum">
              <a:rPr lang="da-DK" sz="1000" smtClean="0">
                <a:latin typeface="Arial" pitchFamily="34" charset="0"/>
                <a:cs typeface="Arial" pitchFamily="34" charset="0"/>
              </a:rPr>
              <a:pPr/>
              <a:t>9</a:t>
            </a:fld>
            <a:endParaRPr lang="da-DK" sz="1000" dirty="0">
              <a:latin typeface="Arial" pitchFamily="34" charset="0"/>
              <a:cs typeface="Arial" pitchFamily="34" charset="0"/>
            </a:endParaRPr>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65104" y="11485"/>
            <a:ext cx="2552700" cy="600075"/>
          </a:xfrm>
          <a:prstGeom prst="rect">
            <a:avLst/>
          </a:prstGeom>
        </p:spPr>
      </p:pic>
    </p:spTree>
    <p:extLst>
      <p:ext uri="{BB962C8B-B14F-4D97-AF65-F5344CB8AC3E}">
        <p14:creationId xmlns:p14="http://schemas.microsoft.com/office/powerpoint/2010/main" val="1417105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843</TotalTime>
  <Words>1272</Words>
  <Application>Microsoft Office PowerPoint</Application>
  <PresentationFormat>Skærmshow (4:3)</PresentationFormat>
  <Paragraphs>133</Paragraphs>
  <Slides>14</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14</vt:i4>
      </vt:variant>
    </vt:vector>
  </HeadingPairs>
  <TitlesOfParts>
    <vt:vector size="17" baseType="lpstr">
      <vt:lpstr>Arial</vt:lpstr>
      <vt:lpstr>Calibri</vt:lpstr>
      <vt:lpstr>Kontortema</vt:lpstr>
      <vt:lpstr>Grænsen mellem entrepriseret og udbudsret   Tema 1: Fortolkning af entreprisekontrakten i lyset af udbudsretten    Det Danske Selskab for Byggeret / Dansk Forening for Udbudsret den 3. november 2011  advokat Claus Berg</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Linda</dc:creator>
  <cp:lastModifiedBy>Heidi K. Petersen</cp:lastModifiedBy>
  <cp:revision>90</cp:revision>
  <cp:lastPrinted>2011-11-03T08:22:39Z</cp:lastPrinted>
  <dcterms:created xsi:type="dcterms:W3CDTF">2011-07-13T09:46:14Z</dcterms:created>
  <dcterms:modified xsi:type="dcterms:W3CDTF">2016-04-15T14:03:06Z</dcterms:modified>
</cp:coreProperties>
</file>