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4" r:id="rId4"/>
    <p:sldId id="275" r:id="rId5"/>
    <p:sldId id="270" r:id="rId6"/>
    <p:sldId id="271" r:id="rId7"/>
    <p:sldId id="272" r:id="rId8"/>
    <p:sldId id="273" r:id="rId9"/>
  </p:sldIdLst>
  <p:sldSz cx="6858000" cy="9144000" type="screen4x3"/>
  <p:notesSz cx="6735763" cy="9866313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340E"/>
    <a:srgbClr val="536F84"/>
    <a:srgbClr val="5B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756" y="-16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8410A-7552-4A0D-B6AC-0E436132C34D}" type="datetimeFigureOut">
              <a:rPr lang="da-DK" smtClean="0"/>
              <a:pPr/>
              <a:t>15-04-2016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EFF4-1218-4644-835C-CA896C76D0A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599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EDC0-2A1F-437A-ACED-DE36B23BA922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586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1BAA-446B-474D-AF75-541713774C91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594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76E8-AA8F-4F78-B5FB-BC42B586F214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603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6CDA-C108-4552-9E35-04AB4D574FDC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735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0BDC-52A6-4EB3-9F07-ECF3754CB0A6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206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27D7-D310-4CEA-A377-4606B73563D9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308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053D-090E-4154-999A-9B92BA28E20E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00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567-611A-49C8-8D18-9A8A67C8E293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40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DF8A-6396-4498-80F9-0B41A41068EB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633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F0C3-2655-4B7A-AD46-972556D24ED3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7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F02B-A099-4378-8476-916144A406AF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679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B1128-636A-43CE-9FB7-1EF2E1C9E6F0}" type="datetime1">
              <a:rPr lang="da-DK" smtClean="0"/>
              <a:pPr/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E5D4B-F32A-4EC0-A993-84FF9CF216F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919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83" y="360000"/>
            <a:ext cx="5184576" cy="2112715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5301208" y="2699792"/>
            <a:ext cx="1872208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700" dirty="0" smtClean="0">
                <a:solidFill>
                  <a:srgbClr val="58340E"/>
                </a:solidFill>
                <a:latin typeface="Arial" pitchFamily="34" charset="0"/>
                <a:cs typeface="Arial" pitchFamily="34" charset="0"/>
              </a:rPr>
              <a:t>ADVOKATAKTIESELSKAB</a:t>
            </a:r>
          </a:p>
          <a:p>
            <a:pPr>
              <a:lnSpc>
                <a:spcPts val="1600"/>
              </a:lnSpc>
            </a:pPr>
            <a:r>
              <a:rPr lang="da-DK" sz="700" dirty="0" smtClean="0">
                <a:solidFill>
                  <a:srgbClr val="58340E"/>
                </a:solidFill>
                <a:latin typeface="Arial" pitchFamily="34" charset="0"/>
                <a:cs typeface="Arial" pitchFamily="34" charset="0"/>
              </a:rPr>
              <a:t>GOTHERSGADE 109</a:t>
            </a:r>
          </a:p>
          <a:p>
            <a:pPr>
              <a:lnSpc>
                <a:spcPts val="1600"/>
              </a:lnSpc>
            </a:pPr>
            <a:r>
              <a:rPr lang="da-DK" sz="700" dirty="0" smtClean="0">
                <a:solidFill>
                  <a:srgbClr val="58340E"/>
                </a:solidFill>
                <a:latin typeface="Arial" pitchFamily="34" charset="0"/>
                <a:cs typeface="Arial" pitchFamily="34" charset="0"/>
              </a:rPr>
              <a:t>1123 KØBENHAVN K</a:t>
            </a:r>
          </a:p>
          <a:p>
            <a:pPr>
              <a:lnSpc>
                <a:spcPts val="1600"/>
              </a:lnSpc>
            </a:pPr>
            <a:r>
              <a:rPr lang="da-DK" sz="700" dirty="0" smtClean="0">
                <a:solidFill>
                  <a:srgbClr val="58340E"/>
                </a:solidFill>
                <a:latin typeface="Arial" pitchFamily="34" charset="0"/>
                <a:cs typeface="Arial" pitchFamily="34" charset="0"/>
              </a:rPr>
              <a:t>TLF: 33 14 93 00</a:t>
            </a:r>
          </a:p>
          <a:p>
            <a:pPr>
              <a:lnSpc>
                <a:spcPts val="1600"/>
              </a:lnSpc>
            </a:pPr>
            <a:r>
              <a:rPr lang="da-DK" sz="700" dirty="0" smtClean="0">
                <a:solidFill>
                  <a:srgbClr val="58340E"/>
                </a:solidFill>
                <a:latin typeface="Arial" pitchFamily="34" charset="0"/>
                <a:cs typeface="Arial" pitchFamily="34" charset="0"/>
              </a:rPr>
              <a:t>WEB: WWW.VILTOFT.DK</a:t>
            </a:r>
            <a:endParaRPr lang="da-DK" sz="700" dirty="0">
              <a:solidFill>
                <a:srgbClr val="58340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5157192" y="575557"/>
            <a:ext cx="1700808" cy="18971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260648" y="3635896"/>
            <a:ext cx="6624736" cy="1008112"/>
          </a:xfrm>
        </p:spPr>
        <p:txBody>
          <a:bodyPr>
            <a:normAutofit fontScale="90000"/>
          </a:bodyPr>
          <a:lstStyle/>
          <a:p>
            <a:pPr algn="l">
              <a:lnSpc>
                <a:spcPct val="130000"/>
              </a:lnSpc>
            </a:pPr>
            <a:r>
              <a:rPr lang="da-DK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a-DK" sz="3200" b="1" dirty="0" smtClean="0">
                <a:latin typeface="Arial" pitchFamily="34" charset="0"/>
                <a:cs typeface="Arial" pitchFamily="34" charset="0"/>
              </a:rPr>
            </a:br>
            <a:r>
              <a:rPr lang="da-DK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da-DK" sz="3200" b="1" dirty="0">
                <a:latin typeface="Arial" pitchFamily="34" charset="0"/>
                <a:cs typeface="Arial" pitchFamily="34" charset="0"/>
              </a:rPr>
            </a:br>
            <a:r>
              <a:rPr lang="da-DK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a-DK" sz="3200" b="1" dirty="0" smtClean="0">
                <a:latin typeface="Arial" pitchFamily="34" charset="0"/>
                <a:cs typeface="Arial" pitchFamily="34" charset="0"/>
              </a:rPr>
            </a:b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da-DK" sz="1800" b="1" dirty="0" smtClean="0">
                <a:latin typeface="Arial" pitchFamily="34" charset="0"/>
                <a:cs typeface="Arial" pitchFamily="34" charset="0"/>
              </a:rPr>
            </a:br>
            <a:r>
              <a:rPr lang="da-DK" sz="1800" b="1" dirty="0" smtClean="0">
                <a:latin typeface="Arial" pitchFamily="34" charset="0"/>
                <a:cs typeface="Arial" pitchFamily="34" charset="0"/>
              </a:rPr>
              <a:t>Dansk Forening for Udbudsret </a:t>
            </a:r>
            <a:br>
              <a:rPr lang="da-DK" sz="1800" b="1" dirty="0" smtClean="0">
                <a:latin typeface="Arial" pitchFamily="34" charset="0"/>
                <a:cs typeface="Arial" pitchFamily="34" charset="0"/>
              </a:rPr>
            </a:br>
            <a:r>
              <a:rPr lang="da-DK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a-DK" sz="2000" b="1" dirty="0" smtClean="0">
                <a:latin typeface="Arial" pitchFamily="34" charset="0"/>
                <a:cs typeface="Arial" pitchFamily="34" charset="0"/>
              </a:rPr>
            </a:br>
            <a:r>
              <a:rPr lang="da-DK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a-DK" sz="2000" b="1" dirty="0" smtClean="0">
                <a:latin typeface="Arial" pitchFamily="34" charset="0"/>
                <a:cs typeface="Arial" pitchFamily="34" charset="0"/>
              </a:rPr>
            </a:br>
            <a:r>
              <a:rPr lang="da-DK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a-DK" sz="2000" b="1" dirty="0" smtClean="0">
                <a:latin typeface="Arial" pitchFamily="34" charset="0"/>
                <a:cs typeface="Arial" pitchFamily="34" charset="0"/>
              </a:rPr>
            </a:br>
            <a:r>
              <a:rPr lang="da-DK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da-DK" sz="2000" b="1" dirty="0">
                <a:latin typeface="Arial" pitchFamily="34" charset="0"/>
                <a:cs typeface="Arial" pitchFamily="34" charset="0"/>
              </a:rPr>
            </a:br>
            <a:r>
              <a:rPr lang="da-DK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da-DK" sz="2000" b="1" dirty="0">
                <a:latin typeface="Arial" pitchFamily="34" charset="0"/>
                <a:cs typeface="Arial" pitchFamily="34" charset="0"/>
              </a:rPr>
            </a:br>
            <a:r>
              <a:rPr lang="da-DK" sz="3600" b="1" dirty="0" smtClean="0">
                <a:latin typeface="Arial" pitchFamily="34" charset="0"/>
                <a:cs typeface="Arial" pitchFamily="34" charset="0"/>
              </a:rPr>
              <a:t>Projektkonkurrencer</a:t>
            </a:r>
            <a:br>
              <a:rPr lang="da-DK" sz="3600" b="1" dirty="0" smtClean="0">
                <a:latin typeface="Arial" pitchFamily="34" charset="0"/>
                <a:cs typeface="Arial" pitchFamily="34" charset="0"/>
              </a:rPr>
            </a:br>
            <a:r>
              <a:rPr lang="da-DK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a-DK" sz="1600" b="1" dirty="0" smtClean="0">
                <a:latin typeface="Arial" pitchFamily="34" charset="0"/>
                <a:cs typeface="Arial" pitchFamily="34" charset="0"/>
              </a:rPr>
            </a:b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v/advokat Claus Berg</a:t>
            </a:r>
            <a:endParaRPr lang="da-DK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260648" y="8244408"/>
            <a:ext cx="30243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r>
              <a:rPr lang="da-DK" sz="1600" dirty="0" smtClean="0"/>
              <a:t>Den 26. januar 2012</a:t>
            </a:r>
            <a:endParaRPr lang="da-DK" sz="16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11485"/>
            <a:ext cx="25527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360000"/>
            <a:ext cx="6858000" cy="654075"/>
          </a:xfrm>
          <a:prstGeom prst="rect">
            <a:avLst/>
          </a:prstGeom>
          <a:gradFill flip="none" rotWithShape="1">
            <a:gsLst>
              <a:gs pos="2400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29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260648" y="179512"/>
            <a:ext cx="66247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 smtClean="0">
                <a:latin typeface="Arial" pitchFamily="34" charset="0"/>
                <a:cs typeface="Arial" pitchFamily="34" charset="0"/>
              </a:rPr>
              <a:t>Konkurrencegrundlaget</a:t>
            </a:r>
            <a:endParaRPr lang="da-DK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Undertitel 8"/>
          <p:cNvSpPr txBox="1">
            <a:spLocks/>
          </p:cNvSpPr>
          <p:nvPr/>
        </p:nvSpPr>
        <p:spPr>
          <a:xfrm>
            <a:off x="251520" y="1259632"/>
            <a:ext cx="6345832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360000">
              <a:lnSpc>
                <a:spcPct val="135000"/>
              </a:lnSpc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Projekteringsgrundlag (forslag) og/eller tildeling (tilbud)?</a:t>
            </a:r>
            <a:endParaRPr lang="da-DK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Hvis der sigtes mod tildeling:</a:t>
            </a:r>
          </a:p>
          <a:p>
            <a:pPr marL="800100" lvl="1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Forhåndsoplysning om, at vinderen (eller en af vinderne) vil blive tildelt kontrakten</a:t>
            </a:r>
          </a:p>
          <a:p>
            <a:pPr marL="1257300" lvl="2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UBD  artikel 31, stk. 3, jf. punkt  IV.5.3 i den nye annonceskabelon</a:t>
            </a:r>
          </a:p>
          <a:p>
            <a:pPr marL="1257300" lvl="2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"Dommerkomiteens afgørelse er ikke bindende for Ledøje-Smørum Kommune, men det er hensigten, at opgaven tildeles den vindende totalrådgiver"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jf.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9. marts 1998 (FRI mod Ledøje-Smørum Kommune)</a:t>
            </a:r>
            <a:endParaRPr lang="da-DK" sz="1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Vinderforslaget  "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kunne anmodes om at medvirke ved gennemførelsen af sit forslag som led i den kontrakt om undersøgelser, der som genstand har bl.a. bistand til bygherren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", jf. EU-Domstolens dom af 14. oktober 2004 i sag C-340/02 (Kommissionen mod Den Franske Republik)</a:t>
            </a:r>
          </a:p>
          <a:p>
            <a:pPr marL="1257300" lvl="2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Skal bedømmelseskomiteens afgørelse være bindende for ordregiver?</a:t>
            </a:r>
          </a:p>
          <a:p>
            <a:pPr marL="800100" lvl="1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5085184" y="8676456"/>
            <a:ext cx="1600200" cy="486833"/>
          </a:xfrm>
        </p:spPr>
        <p:txBody>
          <a:bodyPr/>
          <a:lstStyle/>
          <a:p>
            <a:fld id="{43FE5D4B-F32A-4EC0-A993-84FF9CF216F9}" type="slidenum">
              <a:rPr lang="da-DK" sz="1000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da-DK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11485"/>
            <a:ext cx="25527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360000"/>
            <a:ext cx="6858000" cy="654075"/>
          </a:xfrm>
          <a:prstGeom prst="rect">
            <a:avLst/>
          </a:prstGeom>
          <a:gradFill flip="none" rotWithShape="1">
            <a:gsLst>
              <a:gs pos="2400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29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260648" y="179512"/>
            <a:ext cx="66247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 smtClean="0">
                <a:latin typeface="Arial" pitchFamily="34" charset="0"/>
                <a:cs typeface="Arial" pitchFamily="34" charset="0"/>
              </a:rPr>
              <a:t>Konkurrencegrundlaget</a:t>
            </a:r>
            <a:endParaRPr lang="da-DK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Undertitel 8"/>
          <p:cNvSpPr txBox="1">
            <a:spLocks/>
          </p:cNvSpPr>
          <p:nvPr/>
        </p:nvSpPr>
        <p:spPr>
          <a:xfrm>
            <a:off x="251520" y="1259632"/>
            <a:ext cx="6345832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eller flere vindere</a:t>
            </a:r>
          </a:p>
          <a:p>
            <a:pPr marL="1257300" lvl="2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Forhåndsoplysning om antallet af mulige vindere?</a:t>
            </a:r>
          </a:p>
          <a:p>
            <a:pPr marL="1257300" lvl="2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Kun ligeværdige forslag?</a:t>
            </a:r>
          </a:p>
          <a:p>
            <a:pPr marL="1257300" lvl="2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Vinderne af 1.-3.-præmie?</a:t>
            </a:r>
          </a:p>
          <a:p>
            <a:pPr marL="1257300" lvl="2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Kan alle deltagerne være vindere?</a:t>
            </a:r>
          </a:p>
          <a:p>
            <a:pPr marL="800100" lvl="1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"Direkte funktionel sammenhæng" mellem konkurrenceforslag og den tildelte opgave, jf. EU-Domstolens dom af 14. oktober 2004 i sag C-340/02 (Kommissionen mod Den Franske Republik)</a:t>
            </a:r>
          </a:p>
          <a:p>
            <a:pPr marL="1714500" lvl="3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Detaljering af konkurrenceforslaget</a:t>
            </a:r>
          </a:p>
          <a:p>
            <a:pPr marL="1714500" lvl="3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Andre opgaver, f.eks. ingeniørprojektering i ren arkitektkonkurrence, miljøundersøgelser, tilsyn og byggeledelse m.v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.?</a:t>
            </a:r>
          </a:p>
          <a:p>
            <a:pPr marL="800100" lvl="1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5085184" y="8676456"/>
            <a:ext cx="1600200" cy="486833"/>
          </a:xfrm>
        </p:spPr>
        <p:txBody>
          <a:bodyPr/>
          <a:lstStyle/>
          <a:p>
            <a:fld id="{43FE5D4B-F32A-4EC0-A993-84FF9CF216F9}" type="slidenum">
              <a:rPr lang="da-DK" sz="1000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da-DK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11485"/>
            <a:ext cx="25527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360000"/>
            <a:ext cx="6858000" cy="654075"/>
          </a:xfrm>
          <a:prstGeom prst="rect">
            <a:avLst/>
          </a:prstGeom>
          <a:gradFill flip="none" rotWithShape="1">
            <a:gsLst>
              <a:gs pos="2400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29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260648" y="179512"/>
            <a:ext cx="66247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 smtClean="0">
                <a:latin typeface="Arial" pitchFamily="34" charset="0"/>
                <a:cs typeface="Arial" pitchFamily="34" charset="0"/>
              </a:rPr>
              <a:t>Konkurrencegrundlaget</a:t>
            </a:r>
            <a:endParaRPr lang="da-DK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Undertitel 8"/>
          <p:cNvSpPr txBox="1">
            <a:spLocks/>
          </p:cNvSpPr>
          <p:nvPr/>
        </p:nvSpPr>
        <p:spPr>
          <a:xfrm>
            <a:off x="251520" y="1259632"/>
            <a:ext cx="6345832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60000">
              <a:lnSpc>
                <a:spcPct val="135000"/>
              </a:lnSpc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360000">
              <a:lnSpc>
                <a:spcPct val="135000"/>
              </a:lnSpc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Sondringen mellem krav og ønsker</a:t>
            </a:r>
          </a:p>
          <a:p>
            <a:pPr marL="800100" lvl="1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Manglende opfyldelse af (mindste)krav fører normalt til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ukonditionsmæssighed</a:t>
            </a: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Større eller mindre opfyldelse af ønsker er i almindelighed (kun) et konkurrenceparameter</a:t>
            </a:r>
          </a:p>
          <a:p>
            <a:pPr marL="800100" lvl="1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Sammenblanding af krav og ønsker, f.eks. "forslagets realisérbarhed"</a:t>
            </a:r>
          </a:p>
          <a:p>
            <a:pPr marL="800100" lvl="1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5085184" y="8676456"/>
            <a:ext cx="1600200" cy="486833"/>
          </a:xfrm>
        </p:spPr>
        <p:txBody>
          <a:bodyPr/>
          <a:lstStyle/>
          <a:p>
            <a:fld id="{43FE5D4B-F32A-4EC0-A993-84FF9CF216F9}" type="slidenum">
              <a:rPr lang="da-DK" sz="1000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da-DK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11485"/>
            <a:ext cx="25527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360000"/>
            <a:ext cx="6858000" cy="654075"/>
          </a:xfrm>
          <a:prstGeom prst="rect">
            <a:avLst/>
          </a:prstGeom>
          <a:gradFill flip="none" rotWithShape="1">
            <a:gsLst>
              <a:gs pos="2400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29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260648" y="179512"/>
            <a:ext cx="66247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000" b="1" dirty="0" smtClean="0">
                <a:latin typeface="Arial" pitchFamily="34" charset="0"/>
                <a:cs typeface="Arial" pitchFamily="34" charset="0"/>
              </a:rPr>
              <a:t>Konkurrencegrundlaget</a:t>
            </a:r>
            <a:endParaRPr lang="da-DK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Undertitel 8"/>
          <p:cNvSpPr txBox="1">
            <a:spLocks/>
          </p:cNvSpPr>
          <p:nvPr/>
        </p:nvSpPr>
        <p:spPr>
          <a:xfrm>
            <a:off x="251520" y="1259632"/>
            <a:ext cx="6345832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360000">
              <a:lnSpc>
                <a:spcPct val="135000"/>
              </a:lnSpc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Bedømmelseskriterier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Ikke specifikt reguleret i UBD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Annonceskabelonens pkt. IV.3 Kriterium for vurdering af projekter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Udtømmende angivelse af kriterier i udbudsbekendtgørelsen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Ikke udskyde underkriterier m.v. til regulering i udbudsbetingelserne, jf. bl.a. klagenævnets kendelser af 8. april 2005 (Danske Arkitektvirksomheder mod Forsvarets Bygningstjeneste) og 27. juni 2008 (Danske Arkitektvirksomheder mod Handels- og Søfartsmuseet)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Møbeltyper m.v.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 kunne ikke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indfortolkes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 "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arkitektonisk, teknisk og planmæssig kvalitet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", jf.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8. april 2005 (Danske Arkitektvirksomheder mod Forsvarets Bygningstjeneste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Gælder UBD artikel 53 (bestemte tildelingskriterier, vægtning m.v.)?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Krav om vægtning af underkriterier m.v., når artikel 53 ikke gælder?</a:t>
            </a:r>
          </a:p>
          <a:p>
            <a:pPr marL="742950" lvl="1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 udgangspunkt ikke krav om vægtning m.v., jf. bl.a.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8. oktober 1997 (Praktiserende Arkitekters Råd mod Københavns Pædagogseminarium)</a:t>
            </a:r>
          </a:p>
          <a:p>
            <a:pPr marL="742950" lvl="1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Mulig afsmitning af klagenævnets praksis om pligt til vægtning ved udbud i henhold til TBL afsnit II, jf. bl.a.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4. februar 2011 (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Intramed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A/S mod Region Nordjylland)</a:t>
            </a:r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5085184" y="8676456"/>
            <a:ext cx="1600200" cy="486833"/>
          </a:xfrm>
        </p:spPr>
        <p:txBody>
          <a:bodyPr/>
          <a:lstStyle/>
          <a:p>
            <a:fld id="{43FE5D4B-F32A-4EC0-A993-84FF9CF216F9}" type="slidenum">
              <a:rPr lang="da-DK" sz="1000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da-DK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11485"/>
            <a:ext cx="25527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360000"/>
            <a:ext cx="6858000" cy="654075"/>
          </a:xfrm>
          <a:prstGeom prst="rect">
            <a:avLst/>
          </a:prstGeom>
          <a:gradFill flip="none" rotWithShape="1">
            <a:gsLst>
              <a:gs pos="2400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29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260648" y="179512"/>
            <a:ext cx="66247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800" b="1" dirty="0" smtClean="0">
                <a:latin typeface="Arial" pitchFamily="34" charset="0"/>
                <a:cs typeface="Arial" pitchFamily="34" charset="0"/>
              </a:rPr>
              <a:t>Dommerkomitéens sammensætning,</a:t>
            </a:r>
          </a:p>
          <a:p>
            <a:pPr algn="l"/>
            <a:r>
              <a:rPr lang="da-DK" sz="1800" b="1" dirty="0" smtClean="0">
                <a:latin typeface="Arial" pitchFamily="34" charset="0"/>
                <a:cs typeface="Arial" pitchFamily="34" charset="0"/>
              </a:rPr>
              <a:t>forslagsbedømmelse m.v.</a:t>
            </a:r>
            <a:endParaRPr lang="da-DK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Undertitel 8"/>
          <p:cNvSpPr txBox="1">
            <a:spLocks/>
          </p:cNvSpPr>
          <p:nvPr/>
        </p:nvSpPr>
        <p:spPr>
          <a:xfrm>
            <a:off x="251520" y="1259632"/>
            <a:ext cx="6345832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360000">
              <a:lnSpc>
                <a:spcPct val="135000"/>
              </a:lnSpc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Krav om faglige kvalifikationer (UBD artikel 73)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Hvilke kvalifikationer indgår i prækvalifikation/tildelingskriterier?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 arkitektkonkurrence – se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6. september 1999 (F.R.I mod Kulturministeriet)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Blandet konkurrence (særskilt prækvalifikation f.eks. med henblik på totalrådgivergruppe) – se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9. marts 1998 (F.R.I mod Ledøje-Smørum Kommune)</a:t>
            </a:r>
          </a:p>
          <a:p>
            <a:pPr algn="l" defTabSz="360000">
              <a:lnSpc>
                <a:spcPct val="135000"/>
              </a:lnSpc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Håndtering af forbehold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Rets- og klagenævnspraksis for offentligt og begrænset udbud gælder som udgangspunkt også projektkonkurrencer</a:t>
            </a:r>
          </a:p>
          <a:p>
            <a:pPr marL="742950" lvl="1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 fleksible forbeholdspraksis ved udbud med forhandling (med forudgående udbudsbekendtgørelse) kan ikke overføres til UBD artikel 31, stk. 3</a:t>
            </a:r>
          </a:p>
          <a:p>
            <a:pPr marL="742950" lvl="1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bl.a.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27. juni 2008 (Danske Arkitektvirksomheder mod Handels- og Søfartsmuseet) – krav om placering af nyt museum "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dok 1 i Helsingør Havn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 – ikke "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 i jorden langs dokkens kanter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</a:t>
            </a:r>
          </a:p>
          <a:p>
            <a:pPr marL="742950" lvl="1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11. juni 1999 (H. Hoffmann &amp; Sønner A/S mod Aalborg Lufthavn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Amba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5085184" y="8676456"/>
            <a:ext cx="1600200" cy="486833"/>
          </a:xfrm>
        </p:spPr>
        <p:txBody>
          <a:bodyPr/>
          <a:lstStyle/>
          <a:p>
            <a:fld id="{43FE5D4B-F32A-4EC0-A993-84FF9CF216F9}" type="slidenum">
              <a:rPr lang="da-DK" sz="1000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da-DK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11485"/>
            <a:ext cx="25527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360000"/>
            <a:ext cx="6858000" cy="654075"/>
          </a:xfrm>
          <a:prstGeom prst="rect">
            <a:avLst/>
          </a:prstGeom>
          <a:gradFill flip="none" rotWithShape="1">
            <a:gsLst>
              <a:gs pos="2400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29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260648" y="179512"/>
            <a:ext cx="66247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800" b="1" dirty="0" smtClean="0">
                <a:latin typeface="Arial" pitchFamily="34" charset="0"/>
                <a:cs typeface="Arial" pitchFamily="34" charset="0"/>
              </a:rPr>
              <a:t>Dommerkomitéens sammensætning,</a:t>
            </a:r>
          </a:p>
          <a:p>
            <a:pPr algn="l"/>
            <a:r>
              <a:rPr lang="da-DK" sz="1800" b="1" dirty="0" smtClean="0">
                <a:latin typeface="Arial" pitchFamily="34" charset="0"/>
                <a:cs typeface="Arial" pitchFamily="34" charset="0"/>
              </a:rPr>
              <a:t>forslagsbedømmelse m.v.</a:t>
            </a:r>
            <a:endParaRPr lang="da-DK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Undertitel 8"/>
          <p:cNvSpPr txBox="1">
            <a:spLocks/>
          </p:cNvSpPr>
          <p:nvPr/>
        </p:nvSpPr>
        <p:spPr>
          <a:xfrm>
            <a:off x="251520" y="1259632"/>
            <a:ext cx="6345832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1688" lvl="1" algn="l">
              <a:lnSpc>
                <a:spcPct val="135000"/>
              </a:lnSpc>
            </a:pP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"I 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afsnit 6.6. i 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"Byggeprogram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 det samlede nettoarealbehov efter 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ombygningen anført 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til 5.900 m</a:t>
            </a:r>
            <a:r>
              <a:rPr lang="da-DK" sz="1400" i="1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over for det aktuelle nettoareal på 4.570 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a-DK" sz="1400" i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således 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der i alt skal tilbygges 1.330 m</a:t>
            </a:r>
            <a:r>
              <a:rPr lang="da-DK" sz="1400" i="1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da-DK" sz="14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Efter beskaffenheden af </a:t>
            </a:r>
            <a:r>
              <a:rPr lang="da-DK" sz="1400" i="1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udbudet</a:t>
            </a:r>
            <a:r>
              <a:rPr lang="da-DK" sz="1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nemlig </a:t>
            </a:r>
            <a:r>
              <a:rPr lang="da-DK" sz="14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totalentreprisekonkurrence om udarbejdelse og udførelse </a:t>
            </a:r>
            <a:r>
              <a:rPr lang="da-DK" sz="1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 et </a:t>
            </a:r>
            <a:r>
              <a:rPr lang="da-DK" sz="14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 på basis af funktionskrav, kan denne angivelse af </a:t>
            </a:r>
            <a:r>
              <a:rPr lang="da-DK" sz="1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tilbygningens omfang </a:t>
            </a:r>
            <a:r>
              <a:rPr lang="da-DK" sz="14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ikke forstås som et fastsat </a:t>
            </a:r>
            <a:r>
              <a:rPr lang="da-DK" sz="1400" i="1" u="sng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maximum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udvidelsen af 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terminalbygningens nettoareal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men må naturligt forstås som angivelse af den 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udvidelse af 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nettoarealet, som i hvert fald skal være indeholdt i </a:t>
            </a:r>
            <a:r>
              <a:rPr lang="da-DK" sz="14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tilbudene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udvidelse 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et tilbud af nettoarealet ud over det anførte minimum kan 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indebære, at </a:t>
            </a:r>
            <a:r>
              <a:rPr lang="da-DK" sz="14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tilbudet</a:t>
            </a:r>
            <a:r>
              <a:rPr lang="da-DK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ikke opfylder udbudsbetingelserne, men </a:t>
            </a:r>
            <a:r>
              <a:rPr lang="da-DK" sz="14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disse </a:t>
            </a:r>
            <a:r>
              <a:rPr lang="da-DK" sz="1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medlemmer finder </a:t>
            </a:r>
            <a:r>
              <a:rPr lang="da-DK" sz="14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ikke, at den betydelige overskridelse af nettoarealet i projektet i </a:t>
            </a:r>
            <a:r>
              <a:rPr lang="da-DK" sz="1400" i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tilbudet</a:t>
            </a:r>
            <a:r>
              <a:rPr lang="da-DK" sz="14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fra </a:t>
            </a:r>
            <a:r>
              <a:rPr lang="da-DK" sz="14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NCC Rasmussen og Schiøtz Byg A/S gør dette tilbud </a:t>
            </a:r>
            <a:r>
              <a:rPr lang="da-DK" sz="1400" i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ukonditionsmæssigt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." </a:t>
            </a: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 algn="l">
              <a:lnSpc>
                <a:spcPct val="135000"/>
              </a:lnSpc>
              <a:buFont typeface="Arial" pitchFamily="34" charset="0"/>
              <a:buChar char="•"/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Overskridelse af den økonomiske ramme – se bl.a.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8. oktober 1997 (Praktiserende Arkitekters Råd mod Københavns Pædagogseminarium)</a:t>
            </a:r>
          </a:p>
          <a:p>
            <a:pPr marL="266700" indent="-266700" algn="l">
              <a:lnSpc>
                <a:spcPct val="135000"/>
              </a:lnSpc>
              <a:buFont typeface="Arial" pitchFamily="34" charset="0"/>
              <a:buChar char="•"/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Brud på anonymiteten</a:t>
            </a:r>
          </a:p>
          <a:p>
            <a:pPr marL="723900" lvl="1" indent="-266700" algn="l">
              <a:lnSpc>
                <a:spcPct val="135000"/>
              </a:lnSpc>
              <a:buFont typeface="Arial" pitchFamily="34" charset="0"/>
              <a:buChar char="•"/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Som udgangspunkt pligt til kassation af forslaget, hvis forslaget er afgivet uden sikring af anonymitet, jf.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12. november 2010 (Icopal Entreprise A/S mod Næstved Kommune)</a:t>
            </a:r>
          </a:p>
          <a:p>
            <a:pPr marL="723900" lvl="1" indent="-266700" algn="l">
              <a:lnSpc>
                <a:spcPct val="135000"/>
              </a:lnSpc>
              <a:buFont typeface="Arial" pitchFamily="34" charset="0"/>
              <a:buChar char="•"/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Evt. senere omgørelse af kassation uden brud på anonymitet?</a:t>
            </a:r>
          </a:p>
          <a:p>
            <a:pPr marL="1258888" lvl="2" algn="l"/>
            <a:endParaRPr lang="da-DK" sz="1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5085184" y="8676456"/>
            <a:ext cx="1600200" cy="486833"/>
          </a:xfrm>
        </p:spPr>
        <p:txBody>
          <a:bodyPr/>
          <a:lstStyle/>
          <a:p>
            <a:fld id="{43FE5D4B-F32A-4EC0-A993-84FF9CF216F9}" type="slidenum">
              <a:rPr lang="da-DK" sz="1000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da-DK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11485"/>
            <a:ext cx="25527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360000"/>
            <a:ext cx="6858000" cy="654075"/>
          </a:xfrm>
          <a:prstGeom prst="rect">
            <a:avLst/>
          </a:prstGeom>
          <a:gradFill flip="none" rotWithShape="1">
            <a:gsLst>
              <a:gs pos="2400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29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260648" y="179512"/>
            <a:ext cx="66247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800" b="1" dirty="0" smtClean="0">
                <a:latin typeface="Arial" pitchFamily="34" charset="0"/>
                <a:cs typeface="Arial" pitchFamily="34" charset="0"/>
              </a:rPr>
              <a:t>Dommerkomitéens sammensætning,</a:t>
            </a:r>
          </a:p>
          <a:p>
            <a:pPr algn="l"/>
            <a:r>
              <a:rPr lang="da-DK" sz="1800" b="1" dirty="0" smtClean="0">
                <a:latin typeface="Arial" pitchFamily="34" charset="0"/>
                <a:cs typeface="Arial" pitchFamily="34" charset="0"/>
              </a:rPr>
              <a:t>forslagsbedømmelse m.v.</a:t>
            </a:r>
            <a:endParaRPr lang="da-DK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Undertitel 8"/>
          <p:cNvSpPr txBox="1">
            <a:spLocks/>
          </p:cNvSpPr>
          <p:nvPr/>
        </p:nvSpPr>
        <p:spPr>
          <a:xfrm>
            <a:off x="251520" y="1259632"/>
            <a:ext cx="6345832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60000">
              <a:lnSpc>
                <a:spcPct val="135000"/>
              </a:lnSpc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defTabSz="360000">
              <a:lnSpc>
                <a:spcPct val="135000"/>
              </a:lnSpc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Offentliggørelse af resultatet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Bekendtgørelse i EU-Tidende (UBD artikel 69)</a:t>
            </a:r>
          </a:p>
          <a:p>
            <a:pPr marL="285750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Underretning til konkurrencedeltagerne</a:t>
            </a:r>
          </a:p>
          <a:p>
            <a:pPr marL="742950" lvl="1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Ikke specifikt reguleret i UBD</a:t>
            </a:r>
          </a:p>
          <a:p>
            <a:pPr marL="742950" lvl="1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UBD artikel 41 (hvis tildelingsbeslutning)</a:t>
            </a:r>
          </a:p>
          <a:p>
            <a:pPr marL="1200150" lvl="2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11. september 2009 (</a:t>
            </a:r>
            <a:r>
              <a:rPr lang="da-DK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Mecanoo</a:t>
            </a:r>
            <a:r>
              <a:rPr lang="da-DK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Architecten</a:t>
            </a:r>
            <a:r>
              <a:rPr lang="da-DK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b.v</a:t>
            </a:r>
            <a:r>
              <a:rPr lang="da-DK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mod Århus Kommune)</a:t>
            </a:r>
          </a:p>
          <a:p>
            <a:pPr marL="1200150" lvl="2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KlfU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8. april 2005: "</a:t>
            </a:r>
            <a:r>
              <a:rPr lang="da-DK" sz="1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Klagenævnet finder på denne baggrund, at den gennemgang af de modtagne forslag i generelle vendinger og beskrivelsen af fordelene ved vinderforslaget, som foretages i dommerkomitéens betænkning af 9. september 2004, opfylder de krav, som efter tjenesteydelsesdirektivet og de EU-udbudsretlige gennemsigtighedsprincip kan stilles til begrundelsen for dommerkomitéens afgørelse".</a:t>
            </a:r>
          </a:p>
          <a:p>
            <a:pPr marL="1200150" lvl="2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Nyeste praksis fra EU-Domstolen/Retten – se bl.a. Rettens dom af 20. september 2011 i sag T-461/08 (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Evropaïki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Dynamiki</a:t>
            </a: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mod Den Europæiske Investeringsbank) og Rettens dom af 20. oktober 2011 i sag T-57/09 (Alfastar Benelux SA mod Rådet)</a:t>
            </a:r>
          </a:p>
          <a:p>
            <a:pPr marL="742950" lvl="1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r>
              <a:rPr lang="da-DK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Håndhævelseslovens § 2 – også blot ved udpegning af vinderforslag (uden tildeling)?</a:t>
            </a:r>
          </a:p>
          <a:p>
            <a:pPr marL="1200150" lvl="2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00150" lvl="2" indent="-285750" algn="l" defTabSz="360000">
              <a:lnSpc>
                <a:spcPct val="135000"/>
              </a:lnSpc>
              <a:buFont typeface="Arial" pitchFamily="34" charset="0"/>
              <a:buChar char="•"/>
              <a:tabLst>
                <a:tab pos="720000" algn="l"/>
                <a:tab pos="1080000" algn="l"/>
              </a:tabLst>
            </a:pPr>
            <a:endParaRPr lang="da-DK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5085184" y="8676456"/>
            <a:ext cx="1600200" cy="486833"/>
          </a:xfrm>
        </p:spPr>
        <p:txBody>
          <a:bodyPr/>
          <a:lstStyle/>
          <a:p>
            <a:fld id="{43FE5D4B-F32A-4EC0-A993-84FF9CF216F9}" type="slidenum">
              <a:rPr lang="da-DK" sz="1000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da-DK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11485"/>
            <a:ext cx="25527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1005</Words>
  <Application>Microsoft Office PowerPoint</Application>
  <PresentationFormat>Skærmshow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Kontortema</vt:lpstr>
      <vt:lpstr>     Dansk Forening for Udbudsret       Projektkonkurrencer  v/advokat Claus Berg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Linda</dc:creator>
  <cp:lastModifiedBy>Heidi K. Petersen</cp:lastModifiedBy>
  <cp:revision>104</cp:revision>
  <cp:lastPrinted>2012-01-25T14:28:52Z</cp:lastPrinted>
  <dcterms:created xsi:type="dcterms:W3CDTF">2011-07-13T09:46:14Z</dcterms:created>
  <dcterms:modified xsi:type="dcterms:W3CDTF">2016-04-15T13:58:57Z</dcterms:modified>
</cp:coreProperties>
</file>